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08"/>
    <p:restoredTop sz="95135"/>
  </p:normalViewPr>
  <p:slideViewPr>
    <p:cSldViewPr snapToGrid="0">
      <p:cViewPr varScale="1">
        <p:scale>
          <a:sx n="85" d="100"/>
          <a:sy n="85" d="100"/>
        </p:scale>
        <p:origin x="34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D54ABD-BB35-0D51-3AB9-B9FB308F377E}"/>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1805F294-2AF2-6D63-0072-3B40922E2C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FBEEF1BA-DA61-A1FE-BA5C-EEE3976A5941}"/>
              </a:ext>
            </a:extLst>
          </p:cNvPr>
          <p:cNvSpPr>
            <a:spLocks noGrp="1"/>
          </p:cNvSpPr>
          <p:nvPr>
            <p:ph type="dt" sz="half" idx="10"/>
          </p:nvPr>
        </p:nvSpPr>
        <p:spPr/>
        <p:txBody>
          <a:bodyPr/>
          <a:lstStyle/>
          <a:p>
            <a:fld id="{F017D8E9-FCED-B045-87E8-8309CA31B256}" type="datetimeFigureOut">
              <a:rPr lang="pl-PL" smtClean="0"/>
              <a:t>08.01.2024</a:t>
            </a:fld>
            <a:endParaRPr lang="pl-PL"/>
          </a:p>
        </p:txBody>
      </p:sp>
      <p:sp>
        <p:nvSpPr>
          <p:cNvPr id="5" name="Symbol zastępczy stopki 4">
            <a:extLst>
              <a:ext uri="{FF2B5EF4-FFF2-40B4-BE49-F238E27FC236}">
                <a16:creationId xmlns:a16="http://schemas.microsoft.com/office/drawing/2014/main" id="{4EB3491B-FCA8-CD3D-1029-42EC69B883E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4787801-6F54-3DDF-67A4-4692E566F534}"/>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1550228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FE44E8-02F2-B206-36C0-55F8B65B8627}"/>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29276A7D-51B7-6152-2621-2AF6A2EEA89E}"/>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CDE8ED2-DBF4-5194-E1F0-66DEAA95AFCB}"/>
              </a:ext>
            </a:extLst>
          </p:cNvPr>
          <p:cNvSpPr>
            <a:spLocks noGrp="1"/>
          </p:cNvSpPr>
          <p:nvPr>
            <p:ph type="dt" sz="half" idx="10"/>
          </p:nvPr>
        </p:nvSpPr>
        <p:spPr/>
        <p:txBody>
          <a:bodyPr/>
          <a:lstStyle/>
          <a:p>
            <a:fld id="{F017D8E9-FCED-B045-87E8-8309CA31B256}" type="datetimeFigureOut">
              <a:rPr lang="pl-PL" smtClean="0"/>
              <a:t>08.01.2024</a:t>
            </a:fld>
            <a:endParaRPr lang="pl-PL"/>
          </a:p>
        </p:txBody>
      </p:sp>
      <p:sp>
        <p:nvSpPr>
          <p:cNvPr id="5" name="Symbol zastępczy stopki 4">
            <a:extLst>
              <a:ext uri="{FF2B5EF4-FFF2-40B4-BE49-F238E27FC236}">
                <a16:creationId xmlns:a16="http://schemas.microsoft.com/office/drawing/2014/main" id="{D9F0476D-8B85-4FCD-0BAF-D1BCA1F896A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261C76D-E2F4-BCC9-5444-3E867051F663}"/>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2641151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26B5C355-69B3-0CAD-66FF-791E0ABDB37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177FC5E9-978B-471B-49FF-FADDE0E5619C}"/>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282EDB6-08B6-03BF-9C88-4A9E815D6F37}"/>
              </a:ext>
            </a:extLst>
          </p:cNvPr>
          <p:cNvSpPr>
            <a:spLocks noGrp="1"/>
          </p:cNvSpPr>
          <p:nvPr>
            <p:ph type="dt" sz="half" idx="10"/>
          </p:nvPr>
        </p:nvSpPr>
        <p:spPr/>
        <p:txBody>
          <a:bodyPr/>
          <a:lstStyle/>
          <a:p>
            <a:fld id="{F017D8E9-FCED-B045-87E8-8309CA31B256}" type="datetimeFigureOut">
              <a:rPr lang="pl-PL" smtClean="0"/>
              <a:t>08.01.2024</a:t>
            </a:fld>
            <a:endParaRPr lang="pl-PL"/>
          </a:p>
        </p:txBody>
      </p:sp>
      <p:sp>
        <p:nvSpPr>
          <p:cNvPr id="5" name="Symbol zastępczy stopki 4">
            <a:extLst>
              <a:ext uri="{FF2B5EF4-FFF2-40B4-BE49-F238E27FC236}">
                <a16:creationId xmlns:a16="http://schemas.microsoft.com/office/drawing/2014/main" id="{6824E95A-420E-340F-6B67-D82CDBC76AD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D77769F-D97A-ABF5-1FCC-BCF94C84E8CE}"/>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3928086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0A1821-F70B-77CE-2302-4147DA2A4C27}"/>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2DC05ED0-6684-028E-FC98-B5D4590F3B30}"/>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BA71719-0C95-74F9-80FE-7382F312E83D}"/>
              </a:ext>
            </a:extLst>
          </p:cNvPr>
          <p:cNvSpPr>
            <a:spLocks noGrp="1"/>
          </p:cNvSpPr>
          <p:nvPr>
            <p:ph type="dt" sz="half" idx="10"/>
          </p:nvPr>
        </p:nvSpPr>
        <p:spPr/>
        <p:txBody>
          <a:bodyPr/>
          <a:lstStyle/>
          <a:p>
            <a:fld id="{F017D8E9-FCED-B045-87E8-8309CA31B256}" type="datetimeFigureOut">
              <a:rPr lang="pl-PL" smtClean="0"/>
              <a:t>08.01.2024</a:t>
            </a:fld>
            <a:endParaRPr lang="pl-PL"/>
          </a:p>
        </p:txBody>
      </p:sp>
      <p:sp>
        <p:nvSpPr>
          <p:cNvPr id="5" name="Symbol zastępczy stopki 4">
            <a:extLst>
              <a:ext uri="{FF2B5EF4-FFF2-40B4-BE49-F238E27FC236}">
                <a16:creationId xmlns:a16="http://schemas.microsoft.com/office/drawing/2014/main" id="{EE290D85-83E3-57DC-3604-83B33676ED7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80D9D3E-8EE0-EAA9-8761-6ED07F76CE2E}"/>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217158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BA8DF7-8ACA-47BB-837E-75BEEFE8BB54}"/>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99774409-056F-8120-91A5-F22E6D247F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FE99F14D-C81A-5411-6AA6-02F8EA2A5590}"/>
              </a:ext>
            </a:extLst>
          </p:cNvPr>
          <p:cNvSpPr>
            <a:spLocks noGrp="1"/>
          </p:cNvSpPr>
          <p:nvPr>
            <p:ph type="dt" sz="half" idx="10"/>
          </p:nvPr>
        </p:nvSpPr>
        <p:spPr/>
        <p:txBody>
          <a:bodyPr/>
          <a:lstStyle/>
          <a:p>
            <a:fld id="{F017D8E9-FCED-B045-87E8-8309CA31B256}" type="datetimeFigureOut">
              <a:rPr lang="pl-PL" smtClean="0"/>
              <a:t>08.01.2024</a:t>
            </a:fld>
            <a:endParaRPr lang="pl-PL"/>
          </a:p>
        </p:txBody>
      </p:sp>
      <p:sp>
        <p:nvSpPr>
          <p:cNvPr id="5" name="Symbol zastępczy stopki 4">
            <a:extLst>
              <a:ext uri="{FF2B5EF4-FFF2-40B4-BE49-F238E27FC236}">
                <a16:creationId xmlns:a16="http://schemas.microsoft.com/office/drawing/2014/main" id="{0EAC70C0-385B-8AE9-E338-01CAD38B3A6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2BCB310-D3D3-78D5-01F3-56973FF3D6F3}"/>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2892051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B5865F-2F78-0552-0A60-E05C11D877B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0BC5630-78F6-07D5-6FC6-742AF33E7E4A}"/>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F8E35B99-85E5-85FD-2270-BDC0EC1138B1}"/>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7279308-3A91-6BD3-6E37-E8FF84F2B758}"/>
              </a:ext>
            </a:extLst>
          </p:cNvPr>
          <p:cNvSpPr>
            <a:spLocks noGrp="1"/>
          </p:cNvSpPr>
          <p:nvPr>
            <p:ph type="dt" sz="half" idx="10"/>
          </p:nvPr>
        </p:nvSpPr>
        <p:spPr/>
        <p:txBody>
          <a:bodyPr/>
          <a:lstStyle/>
          <a:p>
            <a:fld id="{F017D8E9-FCED-B045-87E8-8309CA31B256}" type="datetimeFigureOut">
              <a:rPr lang="pl-PL" smtClean="0"/>
              <a:t>08.01.2024</a:t>
            </a:fld>
            <a:endParaRPr lang="pl-PL"/>
          </a:p>
        </p:txBody>
      </p:sp>
      <p:sp>
        <p:nvSpPr>
          <p:cNvPr id="6" name="Symbol zastępczy stopki 5">
            <a:extLst>
              <a:ext uri="{FF2B5EF4-FFF2-40B4-BE49-F238E27FC236}">
                <a16:creationId xmlns:a16="http://schemas.microsoft.com/office/drawing/2014/main" id="{88EAE90B-9995-9F58-EAB8-4D0797E3762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78FA9D4-F97C-2587-C7A4-63671DFBF800}"/>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4207125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E001E6-D798-EE5A-715A-E60330C341E4}"/>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B23112B7-2B5A-E2CE-2B05-29BF91FD92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F7790F9E-290A-6174-C7B8-91EAF2268B49}"/>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3790C626-69BE-BA48-A459-4445916C20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60303706-AE16-B258-50A0-D8AC533BEA66}"/>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3149D6C2-3CDD-6459-A3AD-9177FD708D64}"/>
              </a:ext>
            </a:extLst>
          </p:cNvPr>
          <p:cNvSpPr>
            <a:spLocks noGrp="1"/>
          </p:cNvSpPr>
          <p:nvPr>
            <p:ph type="dt" sz="half" idx="10"/>
          </p:nvPr>
        </p:nvSpPr>
        <p:spPr/>
        <p:txBody>
          <a:bodyPr/>
          <a:lstStyle/>
          <a:p>
            <a:fld id="{F017D8E9-FCED-B045-87E8-8309CA31B256}" type="datetimeFigureOut">
              <a:rPr lang="pl-PL" smtClean="0"/>
              <a:t>08.01.2024</a:t>
            </a:fld>
            <a:endParaRPr lang="pl-PL"/>
          </a:p>
        </p:txBody>
      </p:sp>
      <p:sp>
        <p:nvSpPr>
          <p:cNvPr id="8" name="Symbol zastępczy stopki 7">
            <a:extLst>
              <a:ext uri="{FF2B5EF4-FFF2-40B4-BE49-F238E27FC236}">
                <a16:creationId xmlns:a16="http://schemas.microsoft.com/office/drawing/2014/main" id="{FA586D9B-FDC9-83C0-75F8-3D8E6532C19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08154A9E-968B-C940-CBEF-E641877E77E3}"/>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49491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FA70FF-5D89-C485-423F-1939D5283983}"/>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CDC136A9-9D28-703E-550C-AD9878476D7F}"/>
              </a:ext>
            </a:extLst>
          </p:cNvPr>
          <p:cNvSpPr>
            <a:spLocks noGrp="1"/>
          </p:cNvSpPr>
          <p:nvPr>
            <p:ph type="dt" sz="half" idx="10"/>
          </p:nvPr>
        </p:nvSpPr>
        <p:spPr/>
        <p:txBody>
          <a:bodyPr/>
          <a:lstStyle/>
          <a:p>
            <a:fld id="{F017D8E9-FCED-B045-87E8-8309CA31B256}" type="datetimeFigureOut">
              <a:rPr lang="pl-PL" smtClean="0"/>
              <a:t>08.01.2024</a:t>
            </a:fld>
            <a:endParaRPr lang="pl-PL"/>
          </a:p>
        </p:txBody>
      </p:sp>
      <p:sp>
        <p:nvSpPr>
          <p:cNvPr id="4" name="Symbol zastępczy stopki 3">
            <a:extLst>
              <a:ext uri="{FF2B5EF4-FFF2-40B4-BE49-F238E27FC236}">
                <a16:creationId xmlns:a16="http://schemas.microsoft.com/office/drawing/2014/main" id="{1DD7BC6D-A541-F2A4-334E-7EBA140CE175}"/>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BF3C0B5E-8574-25D8-7434-4FF2114E924D}"/>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307818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F19EB63-3CF8-AC4F-558E-77183C915BFE}"/>
              </a:ext>
            </a:extLst>
          </p:cNvPr>
          <p:cNvSpPr>
            <a:spLocks noGrp="1"/>
          </p:cNvSpPr>
          <p:nvPr>
            <p:ph type="dt" sz="half" idx="10"/>
          </p:nvPr>
        </p:nvSpPr>
        <p:spPr/>
        <p:txBody>
          <a:bodyPr/>
          <a:lstStyle/>
          <a:p>
            <a:fld id="{F017D8E9-FCED-B045-87E8-8309CA31B256}" type="datetimeFigureOut">
              <a:rPr lang="pl-PL" smtClean="0"/>
              <a:t>08.01.2024</a:t>
            </a:fld>
            <a:endParaRPr lang="pl-PL"/>
          </a:p>
        </p:txBody>
      </p:sp>
      <p:sp>
        <p:nvSpPr>
          <p:cNvPr id="3" name="Symbol zastępczy stopki 2">
            <a:extLst>
              <a:ext uri="{FF2B5EF4-FFF2-40B4-BE49-F238E27FC236}">
                <a16:creationId xmlns:a16="http://schemas.microsoft.com/office/drawing/2014/main" id="{8E110D1F-BD56-D3CE-B208-044FB57E1360}"/>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A2EF0E07-D4C8-EF1F-F6AD-C2AD007AC886}"/>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2029968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D78027-B3EC-0D86-5C58-D6EE376DD97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B8DB86B-B125-9D59-A2FB-6F0624A579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62F6A11D-A149-28BF-7AC3-AE6D62E3A6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5CC850FB-9EB0-4442-CB75-28C156468C55}"/>
              </a:ext>
            </a:extLst>
          </p:cNvPr>
          <p:cNvSpPr>
            <a:spLocks noGrp="1"/>
          </p:cNvSpPr>
          <p:nvPr>
            <p:ph type="dt" sz="half" idx="10"/>
          </p:nvPr>
        </p:nvSpPr>
        <p:spPr/>
        <p:txBody>
          <a:bodyPr/>
          <a:lstStyle/>
          <a:p>
            <a:fld id="{F017D8E9-FCED-B045-87E8-8309CA31B256}" type="datetimeFigureOut">
              <a:rPr lang="pl-PL" smtClean="0"/>
              <a:t>08.01.2024</a:t>
            </a:fld>
            <a:endParaRPr lang="pl-PL"/>
          </a:p>
        </p:txBody>
      </p:sp>
      <p:sp>
        <p:nvSpPr>
          <p:cNvPr id="6" name="Symbol zastępczy stopki 5">
            <a:extLst>
              <a:ext uri="{FF2B5EF4-FFF2-40B4-BE49-F238E27FC236}">
                <a16:creationId xmlns:a16="http://schemas.microsoft.com/office/drawing/2014/main" id="{5F055DCE-4095-AF9A-204A-06573EFD8D0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6CAECFB-0EBC-71FC-AAC5-226FF0FC471A}"/>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2575756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285ED9-0F88-5826-1D3D-E957E1EAD4B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6E32A796-D7BE-3F5D-54CF-7A19E28E85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A6B7F7B3-15CD-0228-B673-6874FC37E7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599E6DC-98D2-DFFC-A94F-EC322A752C7D}"/>
              </a:ext>
            </a:extLst>
          </p:cNvPr>
          <p:cNvSpPr>
            <a:spLocks noGrp="1"/>
          </p:cNvSpPr>
          <p:nvPr>
            <p:ph type="dt" sz="half" idx="10"/>
          </p:nvPr>
        </p:nvSpPr>
        <p:spPr/>
        <p:txBody>
          <a:bodyPr/>
          <a:lstStyle/>
          <a:p>
            <a:fld id="{F017D8E9-FCED-B045-87E8-8309CA31B256}" type="datetimeFigureOut">
              <a:rPr lang="pl-PL" smtClean="0"/>
              <a:t>08.01.2024</a:t>
            </a:fld>
            <a:endParaRPr lang="pl-PL"/>
          </a:p>
        </p:txBody>
      </p:sp>
      <p:sp>
        <p:nvSpPr>
          <p:cNvPr id="6" name="Symbol zastępczy stopki 5">
            <a:extLst>
              <a:ext uri="{FF2B5EF4-FFF2-40B4-BE49-F238E27FC236}">
                <a16:creationId xmlns:a16="http://schemas.microsoft.com/office/drawing/2014/main" id="{C3ACD742-C204-00E4-F1CE-0C497ED9A16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7819CE3-D11E-07CB-8DF8-F5CCED3A48F5}"/>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3158722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03BA66B5-67E9-B25E-31E1-C5C603BA9B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2825585-DB8E-50A9-C580-D3AC3F3175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F504B20-5827-00F4-FC2B-548B9043EC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17D8E9-FCED-B045-87E8-8309CA31B256}" type="datetimeFigureOut">
              <a:rPr lang="pl-PL" smtClean="0"/>
              <a:t>08.01.2024</a:t>
            </a:fld>
            <a:endParaRPr lang="pl-PL"/>
          </a:p>
        </p:txBody>
      </p:sp>
      <p:sp>
        <p:nvSpPr>
          <p:cNvPr id="5" name="Symbol zastępczy stopki 4">
            <a:extLst>
              <a:ext uri="{FF2B5EF4-FFF2-40B4-BE49-F238E27FC236}">
                <a16:creationId xmlns:a16="http://schemas.microsoft.com/office/drawing/2014/main" id="{AF71366E-B7B6-99EA-302E-4C5F7903AF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9B88D950-D590-4BCB-031A-FE51A27639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AB75E6-4A6C-7E4D-AE3C-D43512FAA375}" type="slidenum">
              <a:rPr lang="pl-PL" smtClean="0"/>
              <a:t>‹#›</a:t>
            </a:fld>
            <a:endParaRPr lang="pl-PL"/>
          </a:p>
        </p:txBody>
      </p:sp>
    </p:spTree>
    <p:extLst>
      <p:ext uri="{BB962C8B-B14F-4D97-AF65-F5344CB8AC3E}">
        <p14:creationId xmlns:p14="http://schemas.microsoft.com/office/powerpoint/2010/main" val="4072830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5332855E-9B57-27CF-29A7-DE2AF7FDB2DF}"/>
              </a:ext>
            </a:extLst>
          </p:cNvPr>
          <p:cNvSpPr/>
          <p:nvPr/>
        </p:nvSpPr>
        <p:spPr>
          <a:xfrm>
            <a:off x="0" y="4813069"/>
            <a:ext cx="12192000" cy="2044931"/>
          </a:xfrm>
          <a:prstGeom prst="rect">
            <a:avLst/>
          </a:prstGeom>
          <a:solidFill>
            <a:srgbClr val="640E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Obraz 4">
            <a:extLst>
              <a:ext uri="{FF2B5EF4-FFF2-40B4-BE49-F238E27FC236}">
                <a16:creationId xmlns:a16="http://schemas.microsoft.com/office/drawing/2014/main" id="{418C9EF0-E148-49C4-B4A0-DA002A7530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63430" y="525765"/>
            <a:ext cx="4909269" cy="1328775"/>
          </a:xfrm>
          <a:prstGeom prst="rect">
            <a:avLst/>
          </a:prstGeom>
        </p:spPr>
      </p:pic>
      <p:sp>
        <p:nvSpPr>
          <p:cNvPr id="6" name="Tytuł 1">
            <a:extLst>
              <a:ext uri="{FF2B5EF4-FFF2-40B4-BE49-F238E27FC236}">
                <a16:creationId xmlns:a16="http://schemas.microsoft.com/office/drawing/2014/main" id="{1C6B0E43-B0B9-29FC-B72F-6DB8965FFF24}"/>
              </a:ext>
            </a:extLst>
          </p:cNvPr>
          <p:cNvSpPr>
            <a:spLocks noGrp="1"/>
          </p:cNvSpPr>
          <p:nvPr>
            <p:ph type="subTitle" idx="1"/>
          </p:nvPr>
        </p:nvSpPr>
        <p:spPr>
          <a:xfrm>
            <a:off x="1463675" y="3157538"/>
            <a:ext cx="9144000" cy="1655762"/>
          </a:xfrm>
        </p:spPr>
        <p:txBody>
          <a:bodyPr anchor="b"/>
          <a:lstStyle>
            <a:lvl1pPr algn="l">
              <a:defRPr sz="6000">
                <a:solidFill>
                  <a:srgbClr val="640E31"/>
                </a:solidFill>
              </a:defRPr>
            </a:lvl1pPr>
          </a:lstStyle>
          <a:p>
            <a:pPr algn="ctr"/>
            <a:r>
              <a:rPr lang="en-US" b="1" dirty="0" err="1">
                <a:solidFill>
                  <a:srgbClr val="DCA537"/>
                </a:solidFill>
                <a:latin typeface="Myriad Pro Black" panose="020B0803030403020204" pitchFamily="34" charset="0"/>
              </a:rPr>
              <a:t>Microcredentials</a:t>
            </a:r>
            <a:endParaRPr lang="en-US" b="1" dirty="0">
              <a:solidFill>
                <a:srgbClr val="DCA537"/>
              </a:solidFill>
              <a:latin typeface="Myriad Pro Black" panose="020B0803030403020204" pitchFamily="34" charset="0"/>
            </a:endParaRPr>
          </a:p>
        </p:txBody>
      </p:sp>
    </p:spTree>
    <p:extLst>
      <p:ext uri="{BB962C8B-B14F-4D97-AF65-F5344CB8AC3E}">
        <p14:creationId xmlns:p14="http://schemas.microsoft.com/office/powerpoint/2010/main" val="2519713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en-US" b="1" i="0" u="none" strike="noStrike">
                <a:effectLst/>
                <a:latin typeface="Exo"/>
              </a:rPr>
              <a:t>European principles for the development and issuance of microcredentials</a:t>
            </a:r>
            <a:endParaRPr lang="en-US"/>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
        <p:nvSpPr>
          <p:cNvPr id="3" name="pole tekstowe 2">
            <a:extLst>
              <a:ext uri="{FF2B5EF4-FFF2-40B4-BE49-F238E27FC236}">
                <a16:creationId xmlns:a16="http://schemas.microsoft.com/office/drawing/2014/main" id="{09411DC1-B349-D0C7-AB90-9E41E454D7D0}"/>
              </a:ext>
            </a:extLst>
          </p:cNvPr>
          <p:cNvSpPr txBox="1"/>
          <p:nvPr/>
        </p:nvSpPr>
        <p:spPr>
          <a:xfrm>
            <a:off x="1055974" y="1998465"/>
            <a:ext cx="10297826" cy="3416320"/>
          </a:xfrm>
          <a:prstGeom prst="rect">
            <a:avLst/>
          </a:prstGeom>
          <a:noFill/>
        </p:spPr>
        <p:txBody>
          <a:bodyPr wrap="square" rtlCol="0">
            <a:spAutoFit/>
          </a:bodyPr>
          <a:lstStyle/>
          <a:p>
            <a:pPr algn="just"/>
            <a:endParaRPr lang="en-US"/>
          </a:p>
          <a:p>
            <a:pPr algn="l"/>
            <a:r>
              <a:rPr lang="en-US" b="1" i="0">
                <a:effectLst/>
              </a:rPr>
              <a:t>PORTABILITY</a:t>
            </a:r>
            <a:r>
              <a:rPr lang="en-US" b="0" i="0">
                <a:effectLst/>
              </a:rPr>
              <a:t> – is a property of the credential holder (learner) and can be stored and shared by them, including through secure digital wallets (e.g. Europass).</a:t>
            </a:r>
          </a:p>
          <a:p>
            <a:pPr algn="l"/>
            <a:endParaRPr lang="en-US" b="0" i="0">
              <a:effectLst/>
            </a:endParaRPr>
          </a:p>
          <a:p>
            <a:pPr algn="l"/>
            <a:r>
              <a:rPr lang="en-US" b="1" i="0">
                <a:effectLst/>
              </a:rPr>
              <a:t>LEARNER-CENTRICITY</a:t>
            </a:r>
            <a:r>
              <a:rPr lang="en-US" b="0" i="0">
                <a:effectLst/>
              </a:rPr>
              <a:t> – microcredentials are developed to meet the needs of the target group of learners.</a:t>
            </a:r>
          </a:p>
          <a:p>
            <a:pPr algn="l"/>
            <a:endParaRPr lang="en-US" b="0" i="0">
              <a:effectLst/>
            </a:endParaRPr>
          </a:p>
          <a:p>
            <a:pPr algn="l"/>
            <a:r>
              <a:rPr lang="en-US" b="1" i="0">
                <a:effectLst/>
              </a:rPr>
              <a:t>AUTHENTICITY</a:t>
            </a:r>
            <a:r>
              <a:rPr lang="en-US" b="0" i="0">
                <a:effectLst/>
              </a:rPr>
              <a:t> – microcredentials contain sufficient information to verify the identity of the credential holder, the legal identity of the issuing body, and the date and place of issuance of the microcredential.</a:t>
            </a:r>
          </a:p>
          <a:p>
            <a:pPr algn="l"/>
            <a:endParaRPr lang="en-US" b="0" i="0">
              <a:effectLst/>
            </a:endParaRPr>
          </a:p>
          <a:p>
            <a:pPr algn="l"/>
            <a:r>
              <a:rPr lang="en-US" b="1" i="0">
                <a:effectLst/>
              </a:rPr>
              <a:t>INFORMATION AND GUIDANCE </a:t>
            </a:r>
            <a:r>
              <a:rPr lang="en-US" b="0" i="0">
                <a:effectLst/>
              </a:rPr>
              <a:t>– should inclusively reach as many learner groups as possible, supporting education, training, and career choices.</a:t>
            </a:r>
          </a:p>
          <a:p>
            <a:endParaRPr lang="en-US"/>
          </a:p>
        </p:txBody>
      </p:sp>
      <p:sp>
        <p:nvSpPr>
          <p:cNvPr id="6" name="pole tekstowe 5">
            <a:extLst>
              <a:ext uri="{FF2B5EF4-FFF2-40B4-BE49-F238E27FC236}">
                <a16:creationId xmlns:a16="http://schemas.microsoft.com/office/drawing/2014/main" id="{33A53EF6-6040-96FE-675C-1E3D8793E0B8}"/>
              </a:ext>
            </a:extLst>
          </p:cNvPr>
          <p:cNvSpPr txBox="1"/>
          <p:nvPr/>
        </p:nvSpPr>
        <p:spPr>
          <a:xfrm>
            <a:off x="1060513" y="3659207"/>
            <a:ext cx="184731" cy="923330"/>
          </a:xfrm>
          <a:prstGeom prst="rect">
            <a:avLst/>
          </a:prstGeom>
          <a:noFill/>
        </p:spPr>
        <p:txBody>
          <a:bodyPr wrap="none" rtlCol="0">
            <a:spAutoFit/>
          </a:bodyPr>
          <a:lstStyle/>
          <a:p>
            <a:endParaRPr lang="en-US"/>
          </a:p>
          <a:p>
            <a:endParaRPr lang="en-US"/>
          </a:p>
          <a:p>
            <a:endParaRPr lang="en-US"/>
          </a:p>
        </p:txBody>
      </p:sp>
    </p:spTree>
    <p:extLst>
      <p:ext uri="{BB962C8B-B14F-4D97-AF65-F5344CB8AC3E}">
        <p14:creationId xmlns:p14="http://schemas.microsoft.com/office/powerpoint/2010/main" val="2585564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
        <p:nvSpPr>
          <p:cNvPr id="3" name="pole tekstowe 2">
            <a:extLst>
              <a:ext uri="{FF2B5EF4-FFF2-40B4-BE49-F238E27FC236}">
                <a16:creationId xmlns:a16="http://schemas.microsoft.com/office/drawing/2014/main" id="{09411DC1-B349-D0C7-AB90-9E41E454D7D0}"/>
              </a:ext>
            </a:extLst>
          </p:cNvPr>
          <p:cNvSpPr txBox="1"/>
          <p:nvPr/>
        </p:nvSpPr>
        <p:spPr>
          <a:xfrm>
            <a:off x="746692" y="2183130"/>
            <a:ext cx="10297826" cy="2031325"/>
          </a:xfrm>
          <a:prstGeom prst="rect">
            <a:avLst/>
          </a:prstGeom>
          <a:noFill/>
        </p:spPr>
        <p:txBody>
          <a:bodyPr wrap="square" rtlCol="0">
            <a:spAutoFit/>
          </a:bodyPr>
          <a:lstStyle/>
          <a:p>
            <a:pPr algn="just"/>
            <a:endParaRPr lang="en-US" dirty="0"/>
          </a:p>
          <a:p>
            <a:pPr algn="ctr"/>
            <a:r>
              <a:rPr lang="en-US" b="1" dirty="0"/>
              <a:t>Thank you for your attention.</a:t>
            </a:r>
          </a:p>
          <a:p>
            <a:pPr algn="ctr"/>
            <a:endParaRPr lang="en-US" b="1" dirty="0"/>
          </a:p>
          <a:p>
            <a:pPr algn="ctr"/>
            <a:r>
              <a:rPr lang="en-US" dirty="0" err="1"/>
              <a:t>mgr</a:t>
            </a:r>
            <a:r>
              <a:rPr lang="en-US" dirty="0"/>
              <a:t> </a:t>
            </a:r>
            <a:r>
              <a:rPr lang="en-US" dirty="0" err="1"/>
              <a:t>inż</a:t>
            </a:r>
            <a:r>
              <a:rPr lang="en-US" dirty="0"/>
              <a:t>. Agnieszka </a:t>
            </a:r>
            <a:r>
              <a:rPr lang="en-US" dirty="0" err="1"/>
              <a:t>Wasilewska</a:t>
            </a:r>
            <a:endParaRPr lang="en-US" dirty="0"/>
          </a:p>
          <a:p>
            <a:pPr algn="ctr"/>
            <a:r>
              <a:rPr lang="en-US" dirty="0"/>
              <a:t>Director</a:t>
            </a:r>
          </a:p>
          <a:p>
            <a:pPr algn="ctr"/>
            <a:r>
              <a:rPr lang="en-US" dirty="0"/>
              <a:t>Postgraduate Education Center</a:t>
            </a:r>
          </a:p>
          <a:p>
            <a:endParaRPr lang="en-US" dirty="0"/>
          </a:p>
        </p:txBody>
      </p:sp>
      <p:sp>
        <p:nvSpPr>
          <p:cNvPr id="6" name="pole tekstowe 5">
            <a:extLst>
              <a:ext uri="{FF2B5EF4-FFF2-40B4-BE49-F238E27FC236}">
                <a16:creationId xmlns:a16="http://schemas.microsoft.com/office/drawing/2014/main" id="{33A53EF6-6040-96FE-675C-1E3D8793E0B8}"/>
              </a:ext>
            </a:extLst>
          </p:cNvPr>
          <p:cNvSpPr txBox="1"/>
          <p:nvPr/>
        </p:nvSpPr>
        <p:spPr>
          <a:xfrm>
            <a:off x="1060513" y="3659207"/>
            <a:ext cx="184731" cy="923330"/>
          </a:xfrm>
          <a:prstGeom prst="rect">
            <a:avLst/>
          </a:prstGeom>
          <a:noFill/>
        </p:spPr>
        <p:txBody>
          <a:bodyPr wrap="none" rtlCol="0">
            <a:spAutoFit/>
          </a:bodyPr>
          <a:lstStyle/>
          <a:p>
            <a:endParaRPr lang="en-US"/>
          </a:p>
          <a:p>
            <a:endParaRPr lang="en-US"/>
          </a:p>
          <a:p>
            <a:endParaRPr lang="en-US"/>
          </a:p>
        </p:txBody>
      </p:sp>
    </p:spTree>
    <p:extLst>
      <p:ext uri="{BB962C8B-B14F-4D97-AF65-F5344CB8AC3E}">
        <p14:creationId xmlns:p14="http://schemas.microsoft.com/office/powerpoint/2010/main" val="220962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en-US" b="1" dirty="0">
                <a:solidFill>
                  <a:srgbClr val="292F36"/>
                </a:solidFill>
                <a:latin typeface="plantin"/>
              </a:rPr>
              <a:t>Innovative solutions in education</a:t>
            </a:r>
            <a:endParaRPr lang="en-US" dirty="0"/>
          </a:p>
        </p:txBody>
      </p:sp>
      <p:sp>
        <p:nvSpPr>
          <p:cNvPr id="3" name="Symbol zastępczy zawartości 2">
            <a:extLst>
              <a:ext uri="{FF2B5EF4-FFF2-40B4-BE49-F238E27FC236}">
                <a16:creationId xmlns:a16="http://schemas.microsoft.com/office/drawing/2014/main" id="{1EFC0D11-1D78-B475-6243-D0397F4C3B41}"/>
              </a:ext>
            </a:extLst>
          </p:cNvPr>
          <p:cNvSpPr>
            <a:spLocks noGrp="1"/>
          </p:cNvSpPr>
          <p:nvPr>
            <p:ph idx="1"/>
          </p:nvPr>
        </p:nvSpPr>
        <p:spPr>
          <a:xfrm>
            <a:off x="838200" y="1825625"/>
            <a:ext cx="10515600" cy="2800163"/>
          </a:xfrm>
        </p:spPr>
        <p:txBody>
          <a:bodyPr/>
          <a:lstStyle/>
          <a:p>
            <a:pPr marL="0" indent="0" algn="just">
              <a:buNone/>
            </a:pPr>
            <a:r>
              <a:rPr lang="en-US" dirty="0" err="1">
                <a:solidFill>
                  <a:srgbClr val="374151"/>
                </a:solidFill>
                <a:effectLst/>
                <a:latin typeface="plantin"/>
                <a:ea typeface="Calibri" panose="020F0502020204030204" pitchFamily="34" charset="0"/>
                <a:cs typeface="Times New Roman" panose="02020603050405020304" pitchFamily="18" charset="0"/>
              </a:rPr>
              <a:t>Microcredentials</a:t>
            </a:r>
            <a:r>
              <a:rPr lang="en-US" dirty="0">
                <a:solidFill>
                  <a:srgbClr val="374151"/>
                </a:solidFill>
                <a:effectLst/>
                <a:latin typeface="plantin"/>
                <a:ea typeface="Calibri" panose="020F0502020204030204" pitchFamily="34" charset="0"/>
                <a:cs typeface="Times New Roman" panose="02020603050405020304" pitchFamily="18" charset="0"/>
              </a:rPr>
              <a:t> are a confirmation of smaller learning outcomes (smaller than, for example, university diplomas or postgraduate certificates). They allow the confirmation of acquiring new skills or expanding already acquired ones. Skills not only include those resulting from formal education at school or university, or during various courses but also those gained, for instance, through self-directed learning</a:t>
            </a:r>
            <a:r>
              <a:rPr lang="en-US" dirty="0">
                <a:effectLst/>
                <a:latin typeface="plantin"/>
                <a:ea typeface="Calibri" panose="020F0502020204030204" pitchFamily="34" charset="0"/>
                <a:cs typeface="Times New Roman" panose="02020603050405020304" pitchFamily="18" charset="0"/>
              </a:rPr>
              <a:t>.</a:t>
            </a:r>
          </a:p>
          <a:p>
            <a:pPr marL="0" indent="0" algn="just">
              <a:buNone/>
            </a:pPr>
            <a:endParaRPr lang="pl-PL" dirty="0"/>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Tree>
    <p:extLst>
      <p:ext uri="{BB962C8B-B14F-4D97-AF65-F5344CB8AC3E}">
        <p14:creationId xmlns:p14="http://schemas.microsoft.com/office/powerpoint/2010/main" val="1356236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en-US" b="1">
                <a:latin typeface="plantin"/>
              </a:rPr>
              <a:t>Why collect microcredentials</a:t>
            </a:r>
            <a:r>
              <a:rPr lang="en-US" b="1" i="0" u="none" strike="noStrike">
                <a:effectLst/>
                <a:latin typeface="plantin"/>
              </a:rPr>
              <a:t>?</a:t>
            </a:r>
            <a:endParaRPr lang="en-US"/>
          </a:p>
        </p:txBody>
      </p:sp>
      <p:sp>
        <p:nvSpPr>
          <p:cNvPr id="3" name="Symbol zastępczy zawartości 2">
            <a:extLst>
              <a:ext uri="{FF2B5EF4-FFF2-40B4-BE49-F238E27FC236}">
                <a16:creationId xmlns:a16="http://schemas.microsoft.com/office/drawing/2014/main" id="{1EFC0D11-1D78-B475-6243-D0397F4C3B41}"/>
              </a:ext>
            </a:extLst>
          </p:cNvPr>
          <p:cNvSpPr>
            <a:spLocks noGrp="1"/>
          </p:cNvSpPr>
          <p:nvPr>
            <p:ph idx="1"/>
          </p:nvPr>
        </p:nvSpPr>
        <p:spPr>
          <a:xfrm>
            <a:off x="838201" y="1825625"/>
            <a:ext cx="9946340" cy="3920516"/>
          </a:xfrm>
        </p:spPr>
        <p:txBody>
          <a:bodyPr>
            <a:normAutofit fontScale="40000" lnSpcReduction="20000"/>
          </a:bodyPr>
          <a:lstStyle/>
          <a:p>
            <a:pPr algn="just">
              <a:buFont typeface="Arial" panose="020B0604020202020204" pitchFamily="34" charset="0"/>
              <a:buChar char="•"/>
            </a:pPr>
            <a:r>
              <a:rPr lang="en-US" sz="5000" b="0" i="0" u="none" strike="noStrike">
                <a:effectLst/>
                <a:latin typeface="plantin"/>
              </a:rPr>
              <a:t>Microcredentials allow the confirmation of specific skills.</a:t>
            </a:r>
          </a:p>
          <a:p>
            <a:pPr algn="just">
              <a:buFont typeface="Arial" panose="020B0604020202020204" pitchFamily="34" charset="0"/>
              <a:buChar char="•"/>
            </a:pPr>
            <a:r>
              <a:rPr lang="en-US" sz="5000" b="0" i="0" u="none" strike="noStrike">
                <a:effectLst/>
                <a:latin typeface="plantin"/>
              </a:rPr>
              <a:t>Microcredentials enable individuals to stand out from the crowd with similar education and professional experience. </a:t>
            </a:r>
          </a:p>
          <a:p>
            <a:pPr algn="just">
              <a:buFont typeface="Arial" panose="020B0604020202020204" pitchFamily="34" charset="0"/>
              <a:buChar char="•"/>
            </a:pPr>
            <a:r>
              <a:rPr lang="en-US" sz="5000" b="0" i="0" u="none" strike="noStrike">
                <a:effectLst/>
                <a:latin typeface="plantin"/>
              </a:rPr>
              <a:t>Mi</a:t>
            </a:r>
            <a:r>
              <a:rPr lang="en-US" sz="5000">
                <a:effectLst/>
                <a:latin typeface="plantin"/>
                <a:ea typeface="Calibri" panose="020F0502020204030204" pitchFamily="34" charset="0"/>
              </a:rPr>
              <a:t>crocredentials serve as motivation for continuous development. For example, individuals participating in scientific conferences or other educational events gain a substantial amount of new valuable information – microcredentials allow them to document this. </a:t>
            </a:r>
            <a:endParaRPr lang="en-US" sz="5000" b="0" i="0" u="none" strike="noStrike">
              <a:effectLst/>
              <a:latin typeface="plantin"/>
            </a:endParaRPr>
          </a:p>
          <a:p>
            <a:pPr algn="just">
              <a:lnSpc>
                <a:spcPct val="107000"/>
              </a:lnSpc>
              <a:spcAft>
                <a:spcPts val="800"/>
              </a:spcAft>
            </a:pPr>
            <a:r>
              <a:rPr lang="en-US" sz="5000" b="0" i="0" u="none" strike="noStrike">
                <a:effectLst/>
                <a:latin typeface="plantin"/>
              </a:rPr>
              <a:t>Mi</a:t>
            </a:r>
            <a:r>
              <a:rPr lang="en-US" sz="5000">
                <a:effectLst/>
                <a:latin typeface="plantin"/>
                <a:ea typeface="Calibri" panose="020F0502020204030204" pitchFamily="34" charset="0"/>
                <a:cs typeface="Times New Roman" panose="02020603050405020304" pitchFamily="18" charset="0"/>
              </a:rPr>
              <a:t>crocredentials offer a chance for individuals working in specific positions, but actually performing additional tasks beyond their duties, to confirm skills beyond their job scope. </a:t>
            </a:r>
          </a:p>
          <a:p>
            <a:pPr algn="just">
              <a:buFont typeface="Arial" panose="020B0604020202020204" pitchFamily="34" charset="0"/>
              <a:buChar char="•"/>
            </a:pPr>
            <a:r>
              <a:rPr lang="en-US" sz="5000">
                <a:effectLst/>
                <a:latin typeface="plantin"/>
                <a:ea typeface="Calibri" panose="020F0502020204030204" pitchFamily="34" charset="0"/>
              </a:rPr>
              <a:t>Microcredentials are now issued by schools, universities, reputable institutions, and companies based on transparent criteria, making them unquestionable and always in favor of the holder. </a:t>
            </a:r>
            <a:endParaRPr lang="en-US" sz="5000" b="0" i="0" u="none" strike="noStrike">
              <a:effectLst/>
              <a:latin typeface="plantin"/>
            </a:endParaRPr>
          </a:p>
          <a:p>
            <a:pPr algn="just"/>
            <a:r>
              <a:rPr lang="en-US" sz="5000" b="0" i="0" u="none" strike="noStrike">
                <a:effectLst/>
                <a:latin typeface="plantin"/>
              </a:rPr>
              <a:t>Mi</a:t>
            </a:r>
            <a:r>
              <a:rPr lang="en-US" sz="5000">
                <a:effectLst/>
                <a:latin typeface="plantin"/>
                <a:ea typeface="Calibri" panose="020F0502020204030204" pitchFamily="34" charset="0"/>
                <a:cs typeface="Times New Roman" panose="02020603050405020304" pitchFamily="18" charset="0"/>
              </a:rPr>
              <a:t>crocredentials build individual digital portfolios for each person. </a:t>
            </a:r>
          </a:p>
          <a:p>
            <a:pPr algn="just">
              <a:buFont typeface="Arial" panose="020B0604020202020204" pitchFamily="34" charset="0"/>
              <a:buChar char="•"/>
            </a:pPr>
            <a:endParaRPr lang="en-US"/>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29650" y="5746141"/>
            <a:ext cx="3183410" cy="861643"/>
          </a:xfrm>
          <a:prstGeom prst="rect">
            <a:avLst/>
          </a:prstGeom>
        </p:spPr>
      </p:pic>
    </p:spTree>
    <p:extLst>
      <p:ext uri="{BB962C8B-B14F-4D97-AF65-F5344CB8AC3E}">
        <p14:creationId xmlns:p14="http://schemas.microsoft.com/office/powerpoint/2010/main" val="68607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en-US" b="1" i="0" u="none" strike="noStrike">
                <a:effectLst/>
                <a:latin typeface="plantin"/>
              </a:rPr>
              <a:t>Open Badges</a:t>
            </a:r>
            <a:endParaRPr lang="en-US"/>
          </a:p>
        </p:txBody>
      </p:sp>
      <p:sp>
        <p:nvSpPr>
          <p:cNvPr id="3" name="Symbol zastępczy zawartości 2">
            <a:extLst>
              <a:ext uri="{FF2B5EF4-FFF2-40B4-BE49-F238E27FC236}">
                <a16:creationId xmlns:a16="http://schemas.microsoft.com/office/drawing/2014/main" id="{1EFC0D11-1D78-B475-6243-D0397F4C3B41}"/>
              </a:ext>
            </a:extLst>
          </p:cNvPr>
          <p:cNvSpPr>
            <a:spLocks noGrp="1"/>
          </p:cNvSpPr>
          <p:nvPr>
            <p:ph idx="1"/>
          </p:nvPr>
        </p:nvSpPr>
        <p:spPr>
          <a:xfrm>
            <a:off x="838199" y="1825625"/>
            <a:ext cx="10620375" cy="3674124"/>
          </a:xfrm>
        </p:spPr>
        <p:txBody>
          <a:bodyPr>
            <a:normAutofit fontScale="85000" lnSpcReduction="20000"/>
          </a:bodyPr>
          <a:lstStyle/>
          <a:p>
            <a:pPr algn="just"/>
            <a:r>
              <a:rPr lang="en-US" dirty="0">
                <a:effectLst/>
                <a:latin typeface="plantin"/>
                <a:ea typeface="Calibri" panose="020F0502020204030204" pitchFamily="34" charset="0"/>
              </a:rPr>
              <a:t>Open Badges is an innovative international standard for digitally certifying verified achievements, skills, or competencies.</a:t>
            </a:r>
            <a:endParaRPr lang="en-US" b="0" i="0" u="none" strike="noStrike" dirty="0">
              <a:effectLst/>
              <a:latin typeface="plantin"/>
            </a:endParaRPr>
          </a:p>
          <a:p>
            <a:pPr algn="just"/>
            <a:r>
              <a:rPr lang="en-US" dirty="0">
                <a:effectLst/>
                <a:latin typeface="plantin"/>
                <a:ea typeface="Calibri" panose="020F0502020204030204" pitchFamily="34" charset="0"/>
              </a:rPr>
              <a:t>This standard is based on an attractive form of digital </a:t>
            </a:r>
            <a:r>
              <a:rPr lang="en-US" dirty="0" err="1">
                <a:effectLst/>
                <a:latin typeface="plantin"/>
                <a:ea typeface="Calibri" panose="020F0502020204030204" pitchFamily="34" charset="0"/>
              </a:rPr>
              <a:t>microcredentials</a:t>
            </a:r>
            <a:r>
              <a:rPr lang="en-US" dirty="0">
                <a:effectLst/>
                <a:latin typeface="plantin"/>
                <a:ea typeface="Calibri" panose="020F0502020204030204" pitchFamily="34" charset="0"/>
              </a:rPr>
              <a:t> with encoded and secured information necessary to identify what the </a:t>
            </a:r>
            <a:r>
              <a:rPr lang="en-US" dirty="0" err="1">
                <a:effectLst/>
                <a:latin typeface="plantin"/>
                <a:ea typeface="Calibri" panose="020F0502020204030204" pitchFamily="34" charset="0"/>
              </a:rPr>
              <a:t>microcredential</a:t>
            </a:r>
            <a:r>
              <a:rPr lang="en-US" dirty="0">
                <a:effectLst/>
                <a:latin typeface="plantin"/>
                <a:ea typeface="Calibri" panose="020F0502020204030204" pitchFamily="34" charset="0"/>
              </a:rPr>
              <a:t> is for, who received it, and who issued it.</a:t>
            </a:r>
            <a:endParaRPr lang="en-US" b="0" i="0" u="none" strike="noStrike" dirty="0">
              <a:effectLst/>
              <a:latin typeface="plantin"/>
            </a:endParaRPr>
          </a:p>
          <a:p>
            <a:pPr algn="just"/>
            <a:r>
              <a:rPr lang="en-US" dirty="0">
                <a:effectLst/>
                <a:latin typeface="plantin"/>
                <a:ea typeface="Calibri" panose="020F0502020204030204" pitchFamily="34" charset="0"/>
              </a:rPr>
              <a:t>All this information acts as a "fingerprint" in the job market. Thanks to them, we can track the educational and professional development of an individual. The ability to collect or share them online allows for a simpler and faster way to present our skills portfolio than before.</a:t>
            </a:r>
            <a:endParaRPr lang="en-US" b="0" i="0" u="none" strike="noStrike" dirty="0">
              <a:effectLst/>
              <a:latin typeface="plantin"/>
            </a:endParaRPr>
          </a:p>
          <a:p>
            <a:pPr algn="just"/>
            <a:r>
              <a:rPr lang="en-US" dirty="0">
                <a:effectLst/>
                <a:latin typeface="plantin"/>
                <a:ea typeface="Calibri" panose="020F0502020204030204" pitchFamily="34" charset="0"/>
              </a:rPr>
              <a:t>In addition, </a:t>
            </a:r>
            <a:r>
              <a:rPr lang="en-US" dirty="0" err="1">
                <a:effectLst/>
                <a:latin typeface="plantin"/>
                <a:ea typeface="Calibri" panose="020F0502020204030204" pitchFamily="34" charset="0"/>
              </a:rPr>
              <a:t>microcredentials</a:t>
            </a:r>
            <a:r>
              <a:rPr lang="en-US" dirty="0">
                <a:effectLst/>
                <a:latin typeface="plantin"/>
                <a:ea typeface="Calibri" panose="020F0502020204030204" pitchFamily="34" charset="0"/>
              </a:rPr>
              <a:t> provide the opportunity to build motivation, track development paths and educational achievements, as well as raise awareness of competencies. Businesses, institutions, and NGOs worldwide benefit from them.</a:t>
            </a:r>
            <a:endParaRPr lang="en-US" dirty="0">
              <a:latin typeface="plantin"/>
            </a:endParaRPr>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Tree>
    <p:extLst>
      <p:ext uri="{BB962C8B-B14F-4D97-AF65-F5344CB8AC3E}">
        <p14:creationId xmlns:p14="http://schemas.microsoft.com/office/powerpoint/2010/main" val="2088653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en-US" b="1" i="0" u="none" strike="noStrike">
                <a:effectLst/>
                <a:latin typeface="plantin"/>
              </a:rPr>
              <a:t>			Open Badges</a:t>
            </a:r>
            <a:endParaRPr lang="en-US"/>
          </a:p>
        </p:txBody>
      </p:sp>
      <p:pic>
        <p:nvPicPr>
          <p:cNvPr id="6" name="Symbol zastępczy zawartości 5" descr="Obraz zawierający krąg&#10;&#10;Opis wygenerowany automatycznie">
            <a:extLst>
              <a:ext uri="{FF2B5EF4-FFF2-40B4-BE49-F238E27FC236}">
                <a16:creationId xmlns:a16="http://schemas.microsoft.com/office/drawing/2014/main" id="{97156B33-83BC-B93E-9872-BFCFE2A49033}"/>
              </a:ext>
            </a:extLst>
          </p:cNvPr>
          <p:cNvPicPr>
            <a:picLocks noGrp="1" noChangeAspect="1"/>
          </p:cNvPicPr>
          <p:nvPr>
            <p:ph idx="1"/>
          </p:nvPr>
        </p:nvPicPr>
        <p:blipFill>
          <a:blip r:embed="rId2"/>
          <a:stretch>
            <a:fillRect/>
          </a:stretch>
        </p:blipFill>
        <p:spPr>
          <a:xfrm rot="16200000">
            <a:off x="376803" y="1402093"/>
            <a:ext cx="4536510" cy="3183410"/>
          </a:xfrm>
        </p:spPr>
      </p:pic>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
        <p:nvSpPr>
          <p:cNvPr id="7" name="pole tekstowe 6">
            <a:extLst>
              <a:ext uri="{FF2B5EF4-FFF2-40B4-BE49-F238E27FC236}">
                <a16:creationId xmlns:a16="http://schemas.microsoft.com/office/drawing/2014/main" id="{22B6A021-D631-0758-011B-B3643C9C2679}"/>
              </a:ext>
            </a:extLst>
          </p:cNvPr>
          <p:cNvSpPr txBox="1"/>
          <p:nvPr/>
        </p:nvSpPr>
        <p:spPr>
          <a:xfrm>
            <a:off x="5757333" y="1845733"/>
            <a:ext cx="4569905" cy="3139321"/>
          </a:xfrm>
          <a:prstGeom prst="rect">
            <a:avLst/>
          </a:prstGeom>
          <a:noFill/>
        </p:spPr>
        <p:txBody>
          <a:bodyPr wrap="none" rtlCol="0">
            <a:spAutoFit/>
          </a:bodyPr>
          <a:lstStyle/>
          <a:p>
            <a:r>
              <a:rPr lang="en-US"/>
              <a:t>-    Name of badge or microcredential</a:t>
            </a:r>
          </a:p>
          <a:p>
            <a:r>
              <a:rPr lang="en-US"/>
              <a:t>-    Publisher (publisher details)</a:t>
            </a:r>
          </a:p>
          <a:p>
            <a:r>
              <a:rPr lang="en-US"/>
              <a:t>-    Holder (holder’s details)</a:t>
            </a:r>
          </a:p>
          <a:p>
            <a:pPr marL="285750" indent="-285750">
              <a:buFontTx/>
              <a:buChar char="-"/>
            </a:pPr>
            <a:r>
              <a:rPr lang="en-US"/>
              <a:t>Description of the badge or microcredential</a:t>
            </a:r>
          </a:p>
          <a:p>
            <a:pPr marL="285750" indent="-285750">
              <a:buFontTx/>
              <a:buChar char="-"/>
            </a:pPr>
            <a:r>
              <a:rPr lang="en-US"/>
              <a:t>Graphical image</a:t>
            </a:r>
          </a:p>
          <a:p>
            <a:pPr marL="285750" indent="-285750">
              <a:buFontTx/>
              <a:buChar char="-"/>
            </a:pPr>
            <a:r>
              <a:rPr lang="en-US"/>
              <a:t>Criteria of awarding</a:t>
            </a:r>
          </a:p>
          <a:p>
            <a:pPr marL="285750" indent="-285750">
              <a:buFontTx/>
              <a:buChar char="-"/>
            </a:pPr>
            <a:r>
              <a:rPr lang="en-US"/>
              <a:t>Date of release</a:t>
            </a:r>
          </a:p>
          <a:p>
            <a:pPr marL="285750" indent="-285750">
              <a:buFontTx/>
              <a:buChar char="-"/>
            </a:pPr>
            <a:r>
              <a:rPr lang="en-US"/>
              <a:t>Tags</a:t>
            </a:r>
          </a:p>
          <a:p>
            <a:pPr marL="285750" indent="-285750">
              <a:buFontTx/>
              <a:buChar char="-"/>
            </a:pPr>
            <a:r>
              <a:rPr lang="en-US"/>
              <a:t>Evidence of meeting the criteria</a:t>
            </a:r>
          </a:p>
          <a:p>
            <a:pPr marL="285750" indent="-285750">
              <a:buFontTx/>
              <a:buChar char="-"/>
            </a:pPr>
            <a:r>
              <a:rPr lang="en-US"/>
              <a:t>Expiration date</a:t>
            </a:r>
          </a:p>
          <a:p>
            <a:pPr marL="285750" indent="-285750">
              <a:buFontTx/>
              <a:buChar char="-"/>
            </a:pPr>
            <a:r>
              <a:rPr lang="en-US"/>
              <a:t>URL</a:t>
            </a:r>
          </a:p>
        </p:txBody>
      </p:sp>
    </p:spTree>
    <p:extLst>
      <p:ext uri="{BB962C8B-B14F-4D97-AF65-F5344CB8AC3E}">
        <p14:creationId xmlns:p14="http://schemas.microsoft.com/office/powerpoint/2010/main" val="1479315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en-US" b="1" dirty="0">
                <a:latin typeface="plantin"/>
              </a:rPr>
              <a:t>First aid</a:t>
            </a:r>
            <a:br>
              <a:rPr lang="en-US" b="1" i="0" u="none" strike="noStrike" dirty="0">
                <a:effectLst/>
                <a:latin typeface="plantin"/>
              </a:rPr>
            </a:br>
            <a:r>
              <a:rPr lang="en-US" b="1" i="0" u="none" strike="noStrike" dirty="0">
                <a:effectLst/>
                <a:latin typeface="plantin"/>
              </a:rPr>
              <a:t> (</a:t>
            </a:r>
            <a:r>
              <a:rPr lang="en-US" b="1" dirty="0">
                <a:latin typeface="plantin"/>
              </a:rPr>
              <a:t>The power to rescue</a:t>
            </a:r>
            <a:r>
              <a:rPr lang="en-US" b="1" i="0" u="none" strike="noStrike" dirty="0">
                <a:effectLst/>
                <a:latin typeface="plantin"/>
              </a:rPr>
              <a:t>, Lifesaver Basic Level)</a:t>
            </a:r>
            <a:endParaRPr lang="en-US" dirty="0">
              <a:latin typeface="plantin"/>
            </a:endParaRPr>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pic>
        <p:nvPicPr>
          <p:cNvPr id="8" name="Obraz 7" descr="Obraz zawierający tekst, logo, Czcionka, symbol&#10;&#10;Opis wygenerowany automatycznie">
            <a:extLst>
              <a:ext uri="{FF2B5EF4-FFF2-40B4-BE49-F238E27FC236}">
                <a16:creationId xmlns:a16="http://schemas.microsoft.com/office/drawing/2014/main" id="{A11FF4AA-9A53-A6FD-3C9F-67CF22C56B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215" y="1908035"/>
            <a:ext cx="3810000" cy="3810000"/>
          </a:xfrm>
          <a:prstGeom prst="rect">
            <a:avLst/>
          </a:prstGeom>
        </p:spPr>
      </p:pic>
      <p:sp>
        <p:nvSpPr>
          <p:cNvPr id="9" name="pole tekstowe 8">
            <a:extLst>
              <a:ext uri="{FF2B5EF4-FFF2-40B4-BE49-F238E27FC236}">
                <a16:creationId xmlns:a16="http://schemas.microsoft.com/office/drawing/2014/main" id="{E66DBA0A-E488-3FE8-3D6B-4C4F9A1678E4}"/>
              </a:ext>
            </a:extLst>
          </p:cNvPr>
          <p:cNvSpPr txBox="1"/>
          <p:nvPr/>
        </p:nvSpPr>
        <p:spPr>
          <a:xfrm>
            <a:off x="4103215" y="1690688"/>
            <a:ext cx="7389538" cy="4462760"/>
          </a:xfrm>
          <a:prstGeom prst="rect">
            <a:avLst/>
          </a:prstGeom>
          <a:noFill/>
        </p:spPr>
        <p:txBody>
          <a:bodyPr wrap="square" rtlCol="0">
            <a:spAutoFit/>
          </a:bodyPr>
          <a:lstStyle/>
          <a:p>
            <a:pPr algn="l"/>
            <a:r>
              <a:rPr lang="en-US" sz="1600" b="1" dirty="0">
                <a:latin typeface="plantin"/>
              </a:rPr>
              <a:t>Badge class data</a:t>
            </a:r>
            <a:endParaRPr lang="en-US" sz="1600" b="1" i="0" u="none" strike="noStrike" dirty="0">
              <a:effectLst/>
              <a:latin typeface="plantin"/>
            </a:endParaRPr>
          </a:p>
          <a:p>
            <a:pPr algn="l"/>
            <a:r>
              <a:rPr lang="en-US" sz="1600" b="1" dirty="0">
                <a:latin typeface="plantin"/>
              </a:rPr>
              <a:t>First aid</a:t>
            </a:r>
            <a:r>
              <a:rPr lang="en-US" sz="1600" b="1" i="0" u="none" strike="noStrike" dirty="0">
                <a:effectLst/>
                <a:latin typeface="plantin"/>
              </a:rPr>
              <a:t> ( </a:t>
            </a:r>
            <a:r>
              <a:rPr lang="en-US" sz="1600" b="1" dirty="0">
                <a:latin typeface="plantin"/>
              </a:rPr>
              <a:t>The power to rescue</a:t>
            </a:r>
            <a:r>
              <a:rPr lang="en-US" sz="1600" b="1" i="0" u="none" strike="noStrike" dirty="0">
                <a:effectLst/>
                <a:latin typeface="plantin"/>
              </a:rPr>
              <a:t>, Lifesaver Basic Level)</a:t>
            </a:r>
          </a:p>
          <a:p>
            <a:pPr algn="just"/>
            <a:r>
              <a:rPr lang="en-US" sz="1800" dirty="0">
                <a:effectLst/>
                <a:latin typeface="plantin"/>
                <a:ea typeface="Calibri" panose="020F0502020204030204" pitchFamily="34" charset="0"/>
              </a:rPr>
              <a:t>The badge holder participated in a course titled "First Aid" organized by the Wroclaw Medical University.</a:t>
            </a:r>
          </a:p>
          <a:p>
            <a:pPr algn="just"/>
            <a:r>
              <a:rPr lang="en-US" sz="1800" dirty="0">
                <a:effectLst/>
                <a:latin typeface="plantin"/>
                <a:ea typeface="Calibri" panose="020F0502020204030204" pitchFamily="34" charset="0"/>
              </a:rPr>
              <a:t>During the course, the badge holder acquired theoretical and practical knowledge regarding the provision of first aid. </a:t>
            </a:r>
          </a:p>
          <a:p>
            <a:pPr algn="just"/>
            <a:r>
              <a:rPr lang="en-US" sz="1800" dirty="0">
                <a:effectLst/>
                <a:latin typeface="plantin"/>
                <a:ea typeface="Calibri" panose="020F0502020204030204" pitchFamily="34" charset="0"/>
              </a:rPr>
              <a:t>The course is divided into three parts. The first module focuses on basic life-saving procedures, BLS – recognizing a person in a life-threatening condition, alternate ventilation (using a face mask, face shield), chest compressions, and the recovery position. The second module deals with the </a:t>
            </a:r>
            <a:r>
              <a:rPr lang="en-US" sz="1800" dirty="0" err="1">
                <a:effectLst/>
                <a:latin typeface="plantin"/>
                <a:ea typeface="Calibri" panose="020F0502020204030204" pitchFamily="34" charset="0"/>
              </a:rPr>
              <a:t>the</a:t>
            </a:r>
            <a:r>
              <a:rPr lang="en-US" sz="1800" dirty="0">
                <a:effectLst/>
                <a:latin typeface="plantin"/>
                <a:ea typeface="Calibri" panose="020F0502020204030204" pitchFamily="34" charset="0"/>
              </a:rPr>
              <a:t> operation of an automated external defibrillator along with BLS elements. The content presented in the first and second parts aligns with the current ERC 2021 guidelines. Additionally, within the third module, instructors address issues related to first aid in the context of incidents that may occur on the company's premises. Course participants undergo continuous assessment by qualified instructors.</a:t>
            </a:r>
            <a:endParaRPr lang="en-US" dirty="0">
              <a:latin typeface="plantin"/>
            </a:endParaRPr>
          </a:p>
        </p:txBody>
      </p:sp>
    </p:spTree>
    <p:extLst>
      <p:ext uri="{BB962C8B-B14F-4D97-AF65-F5344CB8AC3E}">
        <p14:creationId xmlns:p14="http://schemas.microsoft.com/office/powerpoint/2010/main" val="367950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en-US" b="1">
                <a:latin typeface="Exo"/>
              </a:rPr>
              <a:t>First aid</a:t>
            </a:r>
            <a:br>
              <a:rPr lang="en-US" b="1" i="0" u="none" strike="noStrike">
                <a:effectLst/>
                <a:latin typeface="Exo"/>
              </a:rPr>
            </a:br>
            <a:r>
              <a:rPr lang="en-US" b="1" i="0" u="none" strike="noStrike">
                <a:effectLst/>
                <a:latin typeface="Exo"/>
              </a:rPr>
              <a:t> (</a:t>
            </a:r>
            <a:r>
              <a:rPr lang="en-US" b="1">
                <a:latin typeface="Exo"/>
              </a:rPr>
              <a:t>The power to rescue</a:t>
            </a:r>
            <a:r>
              <a:rPr lang="en-US" b="1" i="0" u="none" strike="noStrike">
                <a:effectLst/>
                <a:latin typeface="Exo"/>
              </a:rPr>
              <a:t>, Lifesaver Basic Level)</a:t>
            </a:r>
            <a:endParaRPr lang="en-US"/>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pic>
        <p:nvPicPr>
          <p:cNvPr id="8" name="Obraz 7" descr="Obraz zawierający tekst, logo, Czcionka, symbol&#10;&#10;Opis wygenerowany automatycznie">
            <a:extLst>
              <a:ext uri="{FF2B5EF4-FFF2-40B4-BE49-F238E27FC236}">
                <a16:creationId xmlns:a16="http://schemas.microsoft.com/office/drawing/2014/main" id="{A11FF4AA-9A53-A6FD-3C9F-67CF22C56B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215" y="1908035"/>
            <a:ext cx="3810000" cy="3810000"/>
          </a:xfrm>
          <a:prstGeom prst="rect">
            <a:avLst/>
          </a:prstGeom>
        </p:spPr>
      </p:pic>
      <p:sp>
        <p:nvSpPr>
          <p:cNvPr id="9" name="pole tekstowe 8">
            <a:extLst>
              <a:ext uri="{FF2B5EF4-FFF2-40B4-BE49-F238E27FC236}">
                <a16:creationId xmlns:a16="http://schemas.microsoft.com/office/drawing/2014/main" id="{E66DBA0A-E488-3FE8-3D6B-4C4F9A1678E4}"/>
              </a:ext>
            </a:extLst>
          </p:cNvPr>
          <p:cNvSpPr txBox="1"/>
          <p:nvPr/>
        </p:nvSpPr>
        <p:spPr>
          <a:xfrm>
            <a:off x="4103215" y="1690688"/>
            <a:ext cx="7032811" cy="3939540"/>
          </a:xfrm>
          <a:prstGeom prst="rect">
            <a:avLst/>
          </a:prstGeom>
          <a:noFill/>
        </p:spPr>
        <p:txBody>
          <a:bodyPr wrap="square" rtlCol="0">
            <a:spAutoFit/>
          </a:bodyPr>
          <a:lstStyle/>
          <a:p>
            <a:pPr algn="l"/>
            <a:r>
              <a:rPr lang="en-US" sz="1600" b="1">
                <a:latin typeface="PT Sans" panose="020B0503020203020204" pitchFamily="34" charset="0"/>
              </a:rPr>
              <a:t>Criteria</a:t>
            </a:r>
            <a:endParaRPr lang="en-US" sz="1600" b="1" i="0" u="none" strike="noStrike">
              <a:effectLst/>
              <a:latin typeface="PT Sans" panose="020B0503020203020204" pitchFamily="34" charset="0"/>
            </a:endParaRPr>
          </a:p>
          <a:p>
            <a:pPr algn="l"/>
            <a:endParaRPr lang="en-US" sz="1600" b="0" i="0" u="none" strike="noStrike">
              <a:effectLst/>
              <a:latin typeface="PT Sans" panose="020B0503020203020204" pitchFamily="34" charset="0"/>
            </a:endParaRPr>
          </a:p>
          <a:p>
            <a:pPr marL="342900" lvl="0" indent="-342900">
              <a:spcAft>
                <a:spcPts val="600"/>
              </a:spcAft>
              <a:buFont typeface="+mj-lt"/>
              <a:buAutoNum type="arabicPeriod"/>
              <a:tabLst>
                <a:tab pos="457200" algn="l"/>
              </a:tabLst>
            </a:pPr>
            <a:r>
              <a:rPr lang="en-US" sz="1400">
                <a:effectLst/>
                <a:latin typeface="plantin"/>
                <a:ea typeface="Times New Roman" panose="02020603050405020304" pitchFamily="18" charset="0"/>
                <a:cs typeface="Times New Roman" panose="02020603050405020304" pitchFamily="18" charset="0"/>
              </a:rPr>
              <a:t>Participation in the "First Aid" course with a minimum duration of 4 instructional hours,</a:t>
            </a:r>
            <a:endParaRPr lang="en-US" sz="1400">
              <a:effectLst/>
              <a:latin typeface="plantin"/>
              <a:ea typeface="Calibri" panose="020F0502020204030204" pitchFamily="34" charset="0"/>
              <a:cs typeface="Times New Roman" panose="02020603050405020304" pitchFamily="18" charset="0"/>
            </a:endParaRPr>
          </a:p>
          <a:p>
            <a:pPr marL="342900" lvl="0" indent="-342900">
              <a:spcAft>
                <a:spcPts val="600"/>
              </a:spcAft>
              <a:buFont typeface="+mj-lt"/>
              <a:buAutoNum type="arabicPeriod"/>
              <a:tabLst>
                <a:tab pos="457200" algn="l"/>
              </a:tabLst>
            </a:pPr>
            <a:r>
              <a:rPr lang="en-US" sz="1400">
                <a:effectLst/>
                <a:latin typeface="plantin"/>
                <a:ea typeface="Times New Roman" panose="02020603050405020304" pitchFamily="18" charset="0"/>
                <a:cs typeface="Times New Roman" panose="02020603050405020304" pitchFamily="18" charset="0"/>
              </a:rPr>
              <a:t>The course participant can correctly notify the Emergency Medical Team,</a:t>
            </a:r>
            <a:endParaRPr lang="en-US" sz="1400">
              <a:effectLst/>
              <a:latin typeface="plantin"/>
              <a:ea typeface="Calibri" panose="020F0502020204030204" pitchFamily="34" charset="0"/>
              <a:cs typeface="Times New Roman" panose="02020603050405020304" pitchFamily="18" charset="0"/>
            </a:endParaRPr>
          </a:p>
          <a:p>
            <a:pPr marL="342900" lvl="0" indent="-342900">
              <a:spcAft>
                <a:spcPts val="600"/>
              </a:spcAft>
              <a:buFont typeface="+mj-lt"/>
              <a:buAutoNum type="arabicPeriod"/>
              <a:tabLst>
                <a:tab pos="457200" algn="l"/>
              </a:tabLst>
            </a:pPr>
            <a:r>
              <a:rPr lang="en-US" sz="1400">
                <a:effectLst/>
                <a:latin typeface="plantin"/>
                <a:ea typeface="Times New Roman" panose="02020603050405020304" pitchFamily="18" charset="0"/>
                <a:cs typeface="Times New Roman" panose="02020603050405020304" pitchFamily="18" charset="0"/>
              </a:rPr>
              <a:t>The course participant can correctly assess basic life functions,</a:t>
            </a:r>
            <a:endParaRPr lang="en-US" sz="1400">
              <a:effectLst/>
              <a:latin typeface="plantin"/>
              <a:ea typeface="Calibri" panose="020F0502020204030204" pitchFamily="34" charset="0"/>
              <a:cs typeface="Times New Roman" panose="02020603050405020304" pitchFamily="18" charset="0"/>
            </a:endParaRPr>
          </a:p>
          <a:p>
            <a:pPr marL="342900" lvl="0" indent="-342900">
              <a:spcAft>
                <a:spcPts val="600"/>
              </a:spcAft>
              <a:buFont typeface="+mj-lt"/>
              <a:buAutoNum type="arabicPeriod"/>
              <a:tabLst>
                <a:tab pos="457200" algn="l"/>
              </a:tabLst>
            </a:pPr>
            <a:r>
              <a:rPr lang="en-US" sz="1400">
                <a:effectLst/>
                <a:latin typeface="plantin"/>
                <a:ea typeface="Times New Roman" panose="02020603050405020304" pitchFamily="18" charset="0"/>
                <a:cs typeface="Times New Roman" panose="02020603050405020304" pitchFamily="18" charset="0"/>
              </a:rPr>
              <a:t>The course participant can correctly position the casualty in a safe posture,</a:t>
            </a:r>
            <a:endParaRPr lang="en-US" sz="1400">
              <a:effectLst/>
              <a:latin typeface="plantin"/>
              <a:ea typeface="Calibri" panose="020F0502020204030204" pitchFamily="34" charset="0"/>
              <a:cs typeface="Times New Roman" panose="02020603050405020304" pitchFamily="18" charset="0"/>
            </a:endParaRPr>
          </a:p>
          <a:p>
            <a:pPr marL="342900" lvl="0" indent="-342900">
              <a:spcAft>
                <a:spcPts val="600"/>
              </a:spcAft>
              <a:buFont typeface="+mj-lt"/>
              <a:buAutoNum type="arabicPeriod"/>
              <a:tabLst>
                <a:tab pos="457200" algn="l"/>
              </a:tabLst>
            </a:pPr>
            <a:r>
              <a:rPr lang="en-US" sz="1400">
                <a:effectLst/>
                <a:latin typeface="plantin"/>
                <a:ea typeface="Times New Roman" panose="02020603050405020304" pitchFamily="18" charset="0"/>
                <a:cs typeface="Times New Roman" panose="02020603050405020304" pitchFamily="18" charset="0"/>
              </a:rPr>
              <a:t>The course participant can determine when to initiate artificial ventilation,</a:t>
            </a:r>
            <a:endParaRPr lang="en-US" sz="1400">
              <a:effectLst/>
              <a:latin typeface="plantin"/>
              <a:ea typeface="Calibri" panose="020F0502020204030204" pitchFamily="34" charset="0"/>
              <a:cs typeface="Times New Roman" panose="02020603050405020304" pitchFamily="18" charset="0"/>
            </a:endParaRPr>
          </a:p>
          <a:p>
            <a:pPr marL="342900" lvl="0" indent="-342900">
              <a:spcAft>
                <a:spcPts val="600"/>
              </a:spcAft>
              <a:buFont typeface="+mj-lt"/>
              <a:buAutoNum type="arabicPeriod"/>
              <a:tabLst>
                <a:tab pos="457200" algn="l"/>
              </a:tabLst>
            </a:pPr>
            <a:r>
              <a:rPr lang="en-US" sz="1400">
                <a:effectLst/>
                <a:latin typeface="plantin"/>
                <a:ea typeface="Times New Roman" panose="02020603050405020304" pitchFamily="18" charset="0"/>
                <a:cs typeface="Times New Roman" panose="02020603050405020304" pitchFamily="18" charset="0"/>
              </a:rPr>
              <a:t>The course participant can correctly perform cardiopulmonary resuscitation (BLS),</a:t>
            </a:r>
            <a:endParaRPr lang="en-US" sz="1400">
              <a:effectLst/>
              <a:latin typeface="plantin"/>
              <a:ea typeface="Calibri" panose="020F0502020204030204" pitchFamily="34" charset="0"/>
              <a:cs typeface="Times New Roman" panose="02020603050405020304" pitchFamily="18" charset="0"/>
            </a:endParaRPr>
          </a:p>
          <a:p>
            <a:pPr marL="342900" lvl="0" indent="-342900">
              <a:spcAft>
                <a:spcPts val="600"/>
              </a:spcAft>
              <a:buFont typeface="+mj-lt"/>
              <a:buAutoNum type="arabicPeriod"/>
              <a:tabLst>
                <a:tab pos="457200" algn="l"/>
              </a:tabLst>
            </a:pPr>
            <a:r>
              <a:rPr lang="en-US" sz="1400">
                <a:effectLst/>
                <a:latin typeface="plantin"/>
                <a:ea typeface="Times New Roman" panose="02020603050405020304" pitchFamily="18" charset="0"/>
                <a:cs typeface="Times New Roman" panose="02020603050405020304" pitchFamily="18" charset="0"/>
              </a:rPr>
              <a:t>The course participant can apply a strategy for the safe and effective use of an AED,</a:t>
            </a:r>
            <a:endParaRPr lang="en-US" sz="1400">
              <a:effectLst/>
              <a:latin typeface="plantin"/>
              <a:ea typeface="Calibri" panose="020F0502020204030204" pitchFamily="34" charset="0"/>
              <a:cs typeface="Times New Roman" panose="02020603050405020304" pitchFamily="18" charset="0"/>
            </a:endParaRPr>
          </a:p>
          <a:p>
            <a:pPr marL="342900" lvl="0" indent="-342900">
              <a:spcAft>
                <a:spcPts val="600"/>
              </a:spcAft>
              <a:buFont typeface="+mj-lt"/>
              <a:buAutoNum type="arabicPeriod"/>
              <a:tabLst>
                <a:tab pos="457200" algn="l"/>
              </a:tabLst>
            </a:pPr>
            <a:r>
              <a:rPr lang="en-US" sz="1400">
                <a:effectLst/>
                <a:latin typeface="plantin"/>
                <a:ea typeface="Times New Roman" panose="02020603050405020304" pitchFamily="18" charset="0"/>
                <a:cs typeface="Times New Roman" panose="02020603050405020304" pitchFamily="18" charset="0"/>
              </a:rPr>
              <a:t>The course participant can apply a strategy for responding to choking incidents,</a:t>
            </a:r>
            <a:endParaRPr lang="en-US" sz="1400">
              <a:effectLst/>
              <a:latin typeface="plantin"/>
              <a:ea typeface="Calibri" panose="020F0502020204030204" pitchFamily="34" charset="0"/>
              <a:cs typeface="Times New Roman" panose="02020603050405020304" pitchFamily="18" charset="0"/>
            </a:endParaRPr>
          </a:p>
          <a:p>
            <a:pPr marL="342900" lvl="0" indent="-342900">
              <a:spcAft>
                <a:spcPts val="600"/>
              </a:spcAft>
              <a:buFont typeface="+mj-lt"/>
              <a:buAutoNum type="arabicPeriod"/>
              <a:tabLst>
                <a:tab pos="457200" algn="l"/>
              </a:tabLst>
            </a:pPr>
            <a:r>
              <a:rPr lang="en-US" sz="1400">
                <a:effectLst/>
                <a:latin typeface="plantin"/>
                <a:ea typeface="Times New Roman" panose="02020603050405020304" pitchFamily="18" charset="0"/>
                <a:cs typeface="Times New Roman" panose="02020603050405020304" pitchFamily="18" charset="0"/>
              </a:rPr>
              <a:t>The course participant can apply a strategy for providing assistance in case of injuries,</a:t>
            </a:r>
            <a:endParaRPr lang="en-US" sz="1400">
              <a:effectLst/>
              <a:latin typeface="plantin"/>
              <a:ea typeface="Calibri" panose="020F0502020204030204" pitchFamily="34" charset="0"/>
              <a:cs typeface="Times New Roman" panose="02020603050405020304" pitchFamily="18" charset="0"/>
            </a:endParaRPr>
          </a:p>
          <a:p>
            <a:pPr marL="342900" lvl="0" indent="-342900">
              <a:spcAft>
                <a:spcPts val="600"/>
              </a:spcAft>
              <a:buFont typeface="+mj-lt"/>
              <a:buAutoNum type="arabicPeriod"/>
              <a:tabLst>
                <a:tab pos="457200" algn="l"/>
              </a:tabLst>
            </a:pPr>
            <a:r>
              <a:rPr lang="en-US" sz="1400">
                <a:effectLst/>
                <a:latin typeface="plantin"/>
                <a:ea typeface="Times New Roman" panose="02020603050405020304" pitchFamily="18" charset="0"/>
                <a:cs typeface="Times New Roman" panose="02020603050405020304" pitchFamily="18" charset="0"/>
              </a:rPr>
              <a:t>The course participant can apply a strategy for providing assistance in life-threatening non-traumatic situations,</a:t>
            </a:r>
            <a:endParaRPr lang="en-US" sz="1400">
              <a:effectLst/>
              <a:latin typeface="plantin"/>
              <a:ea typeface="Calibri" panose="020F0502020204030204" pitchFamily="34" charset="0"/>
              <a:cs typeface="Times New Roman" panose="02020603050405020304" pitchFamily="18" charset="0"/>
            </a:endParaRPr>
          </a:p>
          <a:p>
            <a:pPr marL="342900" lvl="0" indent="-342900">
              <a:spcAft>
                <a:spcPts val="600"/>
              </a:spcAft>
              <a:buFont typeface="+mj-lt"/>
              <a:buAutoNum type="arabicPeriod"/>
              <a:tabLst>
                <a:tab pos="457200" algn="l"/>
              </a:tabLst>
            </a:pPr>
            <a:r>
              <a:rPr lang="en-US" sz="1400">
                <a:effectLst/>
                <a:latin typeface="plantin"/>
                <a:ea typeface="Times New Roman" panose="02020603050405020304" pitchFamily="18" charset="0"/>
                <a:cs typeface="Times New Roman" panose="02020603050405020304" pitchFamily="18" charset="0"/>
              </a:rPr>
              <a:t>The course participant can apply a strategy for providing first aid in the workplace</a:t>
            </a:r>
            <a:endParaRPr lang="en-US" sz="1400">
              <a:effectLst/>
              <a:latin typeface="plantin"/>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4286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en-GB" b="0" i="0" dirty="0">
                <a:solidFill>
                  <a:srgbClr val="374151"/>
                </a:solidFill>
                <a:effectLst/>
                <a:latin typeface="Söhne"/>
              </a:rPr>
              <a:t>Sample </a:t>
            </a:r>
            <a:r>
              <a:rPr lang="pl-PL" b="0" i="0" dirty="0">
                <a:solidFill>
                  <a:srgbClr val="374151"/>
                </a:solidFill>
                <a:effectLst/>
                <a:latin typeface="Söhne"/>
              </a:rPr>
              <a:t>c</a:t>
            </a:r>
            <a:r>
              <a:rPr lang="en-GB" b="0" i="0" dirty="0" err="1">
                <a:solidFill>
                  <a:srgbClr val="374151"/>
                </a:solidFill>
                <a:effectLst/>
                <a:latin typeface="Söhne"/>
              </a:rPr>
              <a:t>ourse</a:t>
            </a:r>
            <a:r>
              <a:rPr lang="en-GB" b="0" i="0" dirty="0">
                <a:solidFill>
                  <a:srgbClr val="374151"/>
                </a:solidFill>
                <a:effectLst/>
                <a:latin typeface="Söhne"/>
              </a:rPr>
              <a:t> </a:t>
            </a:r>
            <a:r>
              <a:rPr lang="pl-PL" b="0" i="0" dirty="0">
                <a:solidFill>
                  <a:srgbClr val="374151"/>
                </a:solidFill>
                <a:effectLst/>
                <a:latin typeface="Söhne"/>
              </a:rPr>
              <a:t>s</a:t>
            </a:r>
            <a:r>
              <a:rPr lang="en-GB" b="0" i="0" dirty="0" err="1">
                <a:solidFill>
                  <a:srgbClr val="374151"/>
                </a:solidFill>
                <a:effectLst/>
                <a:latin typeface="Söhne"/>
              </a:rPr>
              <a:t>uggestions</a:t>
            </a:r>
            <a:r>
              <a:rPr lang="en-GB" b="0" i="0" dirty="0">
                <a:solidFill>
                  <a:srgbClr val="374151"/>
                </a:solidFill>
                <a:effectLst/>
                <a:latin typeface="Söhne"/>
              </a:rPr>
              <a:t> for </a:t>
            </a:r>
            <a:r>
              <a:rPr lang="pl-PL" dirty="0">
                <a:solidFill>
                  <a:srgbClr val="374151"/>
                </a:solidFill>
                <a:latin typeface="Söhne"/>
              </a:rPr>
              <a:t>m</a:t>
            </a:r>
            <a:r>
              <a:rPr lang="en-GB" b="0" i="0" dirty="0" err="1">
                <a:solidFill>
                  <a:srgbClr val="374151"/>
                </a:solidFill>
                <a:effectLst/>
                <a:latin typeface="Söhne"/>
              </a:rPr>
              <a:t>icrocredentials</a:t>
            </a:r>
            <a:endParaRPr lang="en-US" dirty="0"/>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
        <p:nvSpPr>
          <p:cNvPr id="3" name="pole tekstowe 2">
            <a:extLst>
              <a:ext uri="{FF2B5EF4-FFF2-40B4-BE49-F238E27FC236}">
                <a16:creationId xmlns:a16="http://schemas.microsoft.com/office/drawing/2014/main" id="{09411DC1-B349-D0C7-AB90-9E41E454D7D0}"/>
              </a:ext>
            </a:extLst>
          </p:cNvPr>
          <p:cNvSpPr txBox="1"/>
          <p:nvPr/>
        </p:nvSpPr>
        <p:spPr>
          <a:xfrm>
            <a:off x="1060513" y="1998464"/>
            <a:ext cx="2644314" cy="1200329"/>
          </a:xfrm>
          <a:prstGeom prst="rect">
            <a:avLst/>
          </a:prstGeom>
          <a:noFill/>
        </p:spPr>
        <p:txBody>
          <a:bodyPr wrap="none" rtlCol="0">
            <a:spAutoFit/>
          </a:bodyPr>
          <a:lstStyle/>
          <a:p>
            <a:r>
              <a:rPr lang="en-US"/>
              <a:t>Ranks : </a:t>
            </a:r>
          </a:p>
          <a:p>
            <a:r>
              <a:rPr lang="en-US"/>
              <a:t>1. Theoretical basics</a:t>
            </a:r>
          </a:p>
          <a:p>
            <a:r>
              <a:rPr lang="en-US"/>
              <a:t>2. Supervised operation</a:t>
            </a:r>
          </a:p>
          <a:p>
            <a:r>
              <a:rPr lang="en-US"/>
              <a:t>3. Independent operation </a:t>
            </a:r>
          </a:p>
        </p:txBody>
      </p:sp>
      <p:sp>
        <p:nvSpPr>
          <p:cNvPr id="5" name="pole tekstowe 4">
            <a:extLst>
              <a:ext uri="{FF2B5EF4-FFF2-40B4-BE49-F238E27FC236}">
                <a16:creationId xmlns:a16="http://schemas.microsoft.com/office/drawing/2014/main" id="{2EBE2386-6A82-FC4B-8698-F8D2D4A77744}"/>
              </a:ext>
            </a:extLst>
          </p:cNvPr>
          <p:cNvSpPr txBox="1"/>
          <p:nvPr/>
        </p:nvSpPr>
        <p:spPr>
          <a:xfrm>
            <a:off x="4787152" y="1966424"/>
            <a:ext cx="6254597" cy="2031325"/>
          </a:xfrm>
          <a:prstGeom prst="rect">
            <a:avLst/>
          </a:prstGeom>
          <a:noFill/>
        </p:spPr>
        <p:txBody>
          <a:bodyPr wrap="none" rtlCol="0">
            <a:spAutoFit/>
          </a:bodyPr>
          <a:lstStyle/>
          <a:p>
            <a:pPr algn="l">
              <a:buFont typeface="+mj-lt"/>
              <a:buAutoNum type="arabicPeriod"/>
            </a:pPr>
            <a:r>
              <a:rPr lang="en-US" b="0" i="0" dirty="0">
                <a:effectLst/>
              </a:rPr>
              <a:t>ECMO Course</a:t>
            </a:r>
          </a:p>
          <a:p>
            <a:pPr algn="l">
              <a:buFont typeface="+mj-lt"/>
              <a:buAutoNum type="arabicPeriod"/>
            </a:pPr>
            <a:r>
              <a:rPr lang="en-US" b="0" i="0" dirty="0">
                <a:effectLst/>
              </a:rPr>
              <a:t>Invasive Mechanical Ventilation Course for Patients</a:t>
            </a:r>
          </a:p>
          <a:p>
            <a:pPr algn="l">
              <a:buFont typeface="+mj-lt"/>
              <a:buAutoNum type="arabicPeriod"/>
            </a:pPr>
            <a:r>
              <a:rPr lang="en-US" b="0" i="0" dirty="0" err="1">
                <a:effectLst/>
              </a:rPr>
              <a:t>Laryngoscopic</a:t>
            </a:r>
            <a:r>
              <a:rPr lang="en-US" b="0" i="0" dirty="0">
                <a:effectLst/>
              </a:rPr>
              <a:t> Examination Course</a:t>
            </a:r>
          </a:p>
          <a:p>
            <a:pPr algn="l">
              <a:buFont typeface="+mj-lt"/>
              <a:buAutoNum type="arabicPeriod"/>
            </a:pPr>
            <a:r>
              <a:rPr lang="en-US" b="0" i="0" dirty="0">
                <a:effectLst/>
              </a:rPr>
              <a:t>Ultrasound (USG) Course</a:t>
            </a:r>
          </a:p>
          <a:p>
            <a:pPr algn="l">
              <a:buFont typeface="+mj-lt"/>
              <a:buAutoNum type="arabicPeriod"/>
            </a:pPr>
            <a:r>
              <a:rPr lang="en-US" b="0" i="0">
                <a:effectLst/>
              </a:rPr>
              <a:t>FAST Ultrasound Course</a:t>
            </a:r>
          </a:p>
          <a:p>
            <a:pPr algn="l">
              <a:buFont typeface="+mj-lt"/>
              <a:buAutoNum type="arabicPeriod"/>
            </a:pPr>
            <a:r>
              <a:rPr lang="en-US" b="0" i="0" dirty="0">
                <a:effectLst/>
              </a:rPr>
              <a:t>Echocardiography Course</a:t>
            </a:r>
          </a:p>
          <a:p>
            <a:pPr algn="l">
              <a:buFont typeface="+mj-lt"/>
              <a:buAutoNum type="arabicPeriod"/>
            </a:pPr>
            <a:r>
              <a:rPr lang="en-US" b="0" i="0" dirty="0">
                <a:effectLst/>
              </a:rPr>
              <a:t>Suturing Course: Skin sutures, fascial sutures, intestinal sutures</a:t>
            </a:r>
          </a:p>
        </p:txBody>
      </p:sp>
      <p:sp>
        <p:nvSpPr>
          <p:cNvPr id="6" name="pole tekstowe 5">
            <a:extLst>
              <a:ext uri="{FF2B5EF4-FFF2-40B4-BE49-F238E27FC236}">
                <a16:creationId xmlns:a16="http://schemas.microsoft.com/office/drawing/2014/main" id="{33A53EF6-6040-96FE-675C-1E3D8793E0B8}"/>
              </a:ext>
            </a:extLst>
          </p:cNvPr>
          <p:cNvSpPr txBox="1"/>
          <p:nvPr/>
        </p:nvSpPr>
        <p:spPr>
          <a:xfrm>
            <a:off x="1060513" y="3659207"/>
            <a:ext cx="2843086" cy="2862322"/>
          </a:xfrm>
          <a:prstGeom prst="rect">
            <a:avLst/>
          </a:prstGeom>
          <a:noFill/>
        </p:spPr>
        <p:txBody>
          <a:bodyPr wrap="none" rtlCol="0">
            <a:spAutoFit/>
          </a:bodyPr>
          <a:lstStyle/>
          <a:p>
            <a:pPr algn="l">
              <a:buFont typeface="+mj-lt"/>
              <a:buAutoNum type="arabicPeriod"/>
            </a:pPr>
            <a:r>
              <a:rPr lang="en-US" b="0" i="0">
                <a:effectLst/>
                <a:latin typeface="Söhne"/>
              </a:rPr>
              <a:t>Conference badges</a:t>
            </a:r>
          </a:p>
          <a:p>
            <a:pPr algn="l">
              <a:buFont typeface="+mj-lt"/>
              <a:buAutoNum type="arabicPeriod"/>
            </a:pPr>
            <a:r>
              <a:rPr lang="en-US" b="0" i="0">
                <a:effectLst/>
                <a:latin typeface="Söhne"/>
              </a:rPr>
              <a:t>Scientific activity badges</a:t>
            </a:r>
          </a:p>
          <a:p>
            <a:pPr algn="l">
              <a:buFont typeface="+mj-lt"/>
              <a:buAutoNum type="arabicPeriod"/>
            </a:pPr>
            <a:r>
              <a:rPr lang="en-US" b="0" i="0">
                <a:effectLst/>
                <a:latin typeface="Söhne"/>
              </a:rPr>
              <a:t>Medical language badges: </a:t>
            </a:r>
          </a:p>
          <a:p>
            <a:pPr marL="342900" indent="-342900" algn="l">
              <a:buAutoNum type="alphaLcParenR"/>
            </a:pPr>
            <a:r>
              <a:rPr lang="en-US">
                <a:latin typeface="Söhne"/>
              </a:rPr>
              <a:t>s</a:t>
            </a:r>
            <a:r>
              <a:rPr lang="en-US" b="0" i="0">
                <a:effectLst/>
                <a:latin typeface="Söhne"/>
              </a:rPr>
              <a:t>ign language </a:t>
            </a:r>
          </a:p>
          <a:p>
            <a:pPr marL="342900" indent="-342900" algn="l">
              <a:buAutoNum type="alphaLcParenR"/>
            </a:pPr>
            <a:r>
              <a:rPr lang="en-US">
                <a:latin typeface="Söhne"/>
              </a:rPr>
              <a:t>g</a:t>
            </a:r>
            <a:r>
              <a:rPr lang="en-US" b="0" i="0">
                <a:effectLst/>
                <a:latin typeface="Söhne"/>
              </a:rPr>
              <a:t>erman language </a:t>
            </a:r>
          </a:p>
          <a:p>
            <a:pPr marL="342900" indent="-342900" algn="l">
              <a:buAutoNum type="alphaLcParenR"/>
            </a:pPr>
            <a:r>
              <a:rPr lang="en-US" b="0" i="0">
                <a:effectLst/>
                <a:latin typeface="Söhne"/>
              </a:rPr>
              <a:t>english language </a:t>
            </a:r>
          </a:p>
          <a:p>
            <a:pPr marL="342900" indent="-342900" algn="l">
              <a:buAutoNum type="alphaLcParenR"/>
            </a:pPr>
            <a:r>
              <a:rPr lang="en-US">
                <a:latin typeface="Söhne"/>
              </a:rPr>
              <a:t>s</a:t>
            </a:r>
            <a:r>
              <a:rPr lang="en-US" b="0" i="0">
                <a:effectLst/>
                <a:latin typeface="Söhne"/>
              </a:rPr>
              <a:t>wedish language</a:t>
            </a:r>
          </a:p>
          <a:p>
            <a:endParaRPr lang="en-US"/>
          </a:p>
          <a:p>
            <a:endParaRPr lang="en-US"/>
          </a:p>
          <a:p>
            <a:endParaRPr lang="en-US"/>
          </a:p>
        </p:txBody>
      </p:sp>
    </p:spTree>
    <p:extLst>
      <p:ext uri="{BB962C8B-B14F-4D97-AF65-F5344CB8AC3E}">
        <p14:creationId xmlns:p14="http://schemas.microsoft.com/office/powerpoint/2010/main" val="2288058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a:xfrm>
            <a:off x="838200" y="230655"/>
            <a:ext cx="10515600" cy="1325563"/>
          </a:xfrm>
        </p:spPr>
        <p:txBody>
          <a:bodyPr/>
          <a:lstStyle/>
          <a:p>
            <a:pPr algn="ctr"/>
            <a:r>
              <a:rPr lang="en-US" b="1" i="0" u="none" strike="noStrike">
                <a:effectLst/>
                <a:latin typeface="Exo"/>
              </a:rPr>
              <a:t>European principles for the development and issuance of microcredentials</a:t>
            </a:r>
            <a:endParaRPr lang="en-US"/>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
        <p:nvSpPr>
          <p:cNvPr id="3" name="pole tekstowe 2">
            <a:extLst>
              <a:ext uri="{FF2B5EF4-FFF2-40B4-BE49-F238E27FC236}">
                <a16:creationId xmlns:a16="http://schemas.microsoft.com/office/drawing/2014/main" id="{09411DC1-B349-D0C7-AB90-9E41E454D7D0}"/>
              </a:ext>
            </a:extLst>
          </p:cNvPr>
          <p:cNvSpPr txBox="1"/>
          <p:nvPr/>
        </p:nvSpPr>
        <p:spPr>
          <a:xfrm>
            <a:off x="947087" y="1556218"/>
            <a:ext cx="10297826" cy="4278094"/>
          </a:xfrm>
          <a:prstGeom prst="rect">
            <a:avLst/>
          </a:prstGeom>
          <a:noFill/>
        </p:spPr>
        <p:txBody>
          <a:bodyPr wrap="square" rtlCol="0">
            <a:spAutoFit/>
          </a:bodyPr>
          <a:lstStyle/>
          <a:p>
            <a:pPr algn="l"/>
            <a:r>
              <a:rPr lang="en-US" sz="1700" b="0" i="0" dirty="0">
                <a:effectLst/>
              </a:rPr>
              <a:t>QUALITY – based on the effectiveness of the internal quality assurance procedures of the course organizer.</a:t>
            </a:r>
          </a:p>
          <a:p>
            <a:pPr algn="l"/>
            <a:endParaRPr lang="en-US" sz="1700" b="0" i="0" dirty="0">
              <a:effectLst/>
            </a:endParaRPr>
          </a:p>
          <a:p>
            <a:pPr algn="l"/>
            <a:r>
              <a:rPr lang="en-US" sz="1700" b="0" i="0" dirty="0">
                <a:effectLst/>
              </a:rPr>
              <a:t>TRANSPARENCY – </a:t>
            </a:r>
            <a:r>
              <a:rPr lang="en-US" sz="1700" b="0" i="0" dirty="0" err="1">
                <a:effectLst/>
              </a:rPr>
              <a:t>microcredentials</a:t>
            </a:r>
            <a:r>
              <a:rPr lang="en-US" sz="1700" b="0" i="0" dirty="0">
                <a:effectLst/>
              </a:rPr>
              <a:t> provide clear information about learning outcomes, workload, content, level, and educational offerings.</a:t>
            </a:r>
          </a:p>
          <a:p>
            <a:pPr algn="l"/>
            <a:endParaRPr lang="en-US" sz="1700" b="0" i="0" dirty="0">
              <a:effectLst/>
            </a:endParaRPr>
          </a:p>
          <a:p>
            <a:pPr algn="l"/>
            <a:r>
              <a:rPr lang="en-US" sz="1700" b="0" i="0" dirty="0">
                <a:effectLst/>
              </a:rPr>
              <a:t>RELEVANCE – relevant to the job market and educational needs.</a:t>
            </a:r>
          </a:p>
          <a:p>
            <a:pPr algn="l"/>
            <a:endParaRPr lang="en-US" sz="1700" b="0" i="0" dirty="0">
              <a:effectLst/>
            </a:endParaRPr>
          </a:p>
          <a:p>
            <a:pPr algn="l"/>
            <a:r>
              <a:rPr lang="en-US" sz="1700" b="0" i="0" dirty="0">
                <a:effectLst/>
              </a:rPr>
              <a:t>ASSESSMENT - based on transparent criteria.</a:t>
            </a:r>
          </a:p>
          <a:p>
            <a:pPr algn="l"/>
            <a:endParaRPr lang="en-US" sz="1700" b="0" i="0" dirty="0">
              <a:effectLst/>
            </a:endParaRPr>
          </a:p>
          <a:p>
            <a:pPr algn="l"/>
            <a:r>
              <a:rPr lang="en-US" sz="1700" b="0" i="0" dirty="0">
                <a:effectLst/>
              </a:rPr>
              <a:t>LEARNING PATHWAYS – </a:t>
            </a:r>
            <a:r>
              <a:rPr lang="en-US" sz="1700" b="0" i="0" dirty="0" err="1">
                <a:effectLst/>
              </a:rPr>
              <a:t>microcredentials</a:t>
            </a:r>
            <a:r>
              <a:rPr lang="en-US" sz="1700" b="0" i="0" dirty="0">
                <a:effectLst/>
              </a:rPr>
              <a:t> are developed and issued to support the flexibility of learning paths, including the possibility of validation, recognition, and "communication" of </a:t>
            </a:r>
            <a:r>
              <a:rPr lang="en-US" sz="1700" b="0" i="0" dirty="0" err="1">
                <a:effectLst/>
              </a:rPr>
              <a:t>microcredentials</a:t>
            </a:r>
            <a:r>
              <a:rPr lang="en-US" sz="1700" b="0" i="0" dirty="0">
                <a:effectLst/>
              </a:rPr>
              <a:t> from different systems.</a:t>
            </a:r>
          </a:p>
          <a:p>
            <a:pPr algn="l"/>
            <a:endParaRPr lang="en-US" sz="1700" b="0" i="0" dirty="0">
              <a:effectLst/>
            </a:endParaRPr>
          </a:p>
          <a:p>
            <a:pPr algn="l"/>
            <a:r>
              <a:rPr lang="en-US" sz="1700" b="0" i="0" dirty="0">
                <a:effectLst/>
              </a:rPr>
              <a:t>RECOGNITION – recognized based on standard recognition procedures applied to recognizing foreign qualifications and periods of study abroad or following standard European elements for describing and principles for developing and issuing </a:t>
            </a:r>
            <a:r>
              <a:rPr lang="en-US" sz="1700" b="0" i="0" dirty="0" err="1">
                <a:effectLst/>
              </a:rPr>
              <a:t>microcredentials</a:t>
            </a:r>
            <a:r>
              <a:rPr lang="en-US" sz="1700" b="0" i="0" dirty="0">
                <a:effectLst/>
              </a:rPr>
              <a:t>.</a:t>
            </a:r>
          </a:p>
        </p:txBody>
      </p:sp>
      <p:sp>
        <p:nvSpPr>
          <p:cNvPr id="6" name="pole tekstowe 5">
            <a:extLst>
              <a:ext uri="{FF2B5EF4-FFF2-40B4-BE49-F238E27FC236}">
                <a16:creationId xmlns:a16="http://schemas.microsoft.com/office/drawing/2014/main" id="{33A53EF6-6040-96FE-675C-1E3D8793E0B8}"/>
              </a:ext>
            </a:extLst>
          </p:cNvPr>
          <p:cNvSpPr txBox="1"/>
          <p:nvPr/>
        </p:nvSpPr>
        <p:spPr>
          <a:xfrm>
            <a:off x="1060513" y="3659207"/>
            <a:ext cx="184731" cy="923330"/>
          </a:xfrm>
          <a:prstGeom prst="rect">
            <a:avLst/>
          </a:prstGeom>
          <a:noFill/>
        </p:spPr>
        <p:txBody>
          <a:bodyPr wrap="none" rtlCol="0">
            <a:spAutoFit/>
          </a:bodyPr>
          <a:lstStyle/>
          <a:p>
            <a:endParaRPr lang="en-US"/>
          </a:p>
          <a:p>
            <a:endParaRPr lang="en-US"/>
          </a:p>
          <a:p>
            <a:endParaRPr lang="en-US"/>
          </a:p>
        </p:txBody>
      </p:sp>
    </p:spTree>
    <p:extLst>
      <p:ext uri="{BB962C8B-B14F-4D97-AF65-F5344CB8AC3E}">
        <p14:creationId xmlns:p14="http://schemas.microsoft.com/office/powerpoint/2010/main" val="149733518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502</TotalTime>
  <Words>1069</Words>
  <Application>Microsoft Office PowerPoint</Application>
  <PresentationFormat>Panoramiczny</PresentationFormat>
  <Paragraphs>97</Paragraphs>
  <Slides>11</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11</vt:i4>
      </vt:variant>
    </vt:vector>
  </HeadingPairs>
  <TitlesOfParts>
    <vt:vector size="20" baseType="lpstr">
      <vt:lpstr>Arial</vt:lpstr>
      <vt:lpstr>Calibri</vt:lpstr>
      <vt:lpstr>Calibri Light</vt:lpstr>
      <vt:lpstr>Exo</vt:lpstr>
      <vt:lpstr>Myriad Pro Black</vt:lpstr>
      <vt:lpstr>plantin</vt:lpstr>
      <vt:lpstr>PT Sans</vt:lpstr>
      <vt:lpstr>Söhne</vt:lpstr>
      <vt:lpstr>Motyw pakietu Office</vt:lpstr>
      <vt:lpstr>Prezentacja programu PowerPoint</vt:lpstr>
      <vt:lpstr>Innovative solutions in education</vt:lpstr>
      <vt:lpstr>Why collect microcredentials?</vt:lpstr>
      <vt:lpstr>Open Badges</vt:lpstr>
      <vt:lpstr>   Open Badges</vt:lpstr>
      <vt:lpstr>First aid  (The power to rescue, Lifesaver Basic Level)</vt:lpstr>
      <vt:lpstr>First aid  (The power to rescue, Lifesaver Basic Level)</vt:lpstr>
      <vt:lpstr>Sample course suggestions for microcredentials</vt:lpstr>
      <vt:lpstr>European principles for the development and issuance of microcredentials</vt:lpstr>
      <vt:lpstr>European principles for the development and issuance of microcredentials</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Power Biuro</dc:creator>
  <cp:lastModifiedBy>Paweł Szcześniak</cp:lastModifiedBy>
  <cp:revision>30</cp:revision>
  <cp:lastPrinted>2023-10-23T11:34:32Z</cp:lastPrinted>
  <dcterms:created xsi:type="dcterms:W3CDTF">2023-10-20T08:06:04Z</dcterms:created>
  <dcterms:modified xsi:type="dcterms:W3CDTF">2024-01-08T12:55:31Z</dcterms:modified>
</cp:coreProperties>
</file>