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08"/>
    <p:restoredTop sz="95135"/>
  </p:normalViewPr>
  <p:slideViewPr>
    <p:cSldViewPr snapToGrid="0">
      <p:cViewPr varScale="1">
        <p:scale>
          <a:sx n="85" d="100"/>
          <a:sy n="85" d="100"/>
        </p:scale>
        <p:origin x="34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D54ABD-BB35-0D51-3AB9-B9FB308F377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805F294-2AF2-6D63-0072-3B40922E2C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FBEEF1BA-DA61-A1FE-BA5C-EEE3976A5941}"/>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5" name="Symbol zastępczy stopki 4">
            <a:extLst>
              <a:ext uri="{FF2B5EF4-FFF2-40B4-BE49-F238E27FC236}">
                <a16:creationId xmlns:a16="http://schemas.microsoft.com/office/drawing/2014/main" id="{4EB3491B-FCA8-CD3D-1029-42EC69B883E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4787801-6F54-3DDF-67A4-4692E566F534}"/>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1550228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FE44E8-02F2-B206-36C0-55F8B65B8627}"/>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9276A7D-51B7-6152-2621-2AF6A2EEA89E}"/>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CDE8ED2-DBF4-5194-E1F0-66DEAA95AFCB}"/>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5" name="Symbol zastępczy stopki 4">
            <a:extLst>
              <a:ext uri="{FF2B5EF4-FFF2-40B4-BE49-F238E27FC236}">
                <a16:creationId xmlns:a16="http://schemas.microsoft.com/office/drawing/2014/main" id="{D9F0476D-8B85-4FCD-0BAF-D1BCA1F896A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261C76D-E2F4-BCC9-5444-3E867051F663}"/>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2641151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26B5C355-69B3-0CAD-66FF-791E0ABDB37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177FC5E9-978B-471B-49FF-FADDE0E5619C}"/>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282EDB6-08B6-03BF-9C88-4A9E815D6F37}"/>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5" name="Symbol zastępczy stopki 4">
            <a:extLst>
              <a:ext uri="{FF2B5EF4-FFF2-40B4-BE49-F238E27FC236}">
                <a16:creationId xmlns:a16="http://schemas.microsoft.com/office/drawing/2014/main" id="{6824E95A-420E-340F-6B67-D82CDBC76AD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D77769F-D97A-ABF5-1FCC-BCF94C84E8CE}"/>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3928086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0A1821-F70B-77CE-2302-4147DA2A4C27}"/>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DC05ED0-6684-028E-FC98-B5D4590F3B30}"/>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BA71719-0C95-74F9-80FE-7382F312E83D}"/>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5" name="Symbol zastępczy stopki 4">
            <a:extLst>
              <a:ext uri="{FF2B5EF4-FFF2-40B4-BE49-F238E27FC236}">
                <a16:creationId xmlns:a16="http://schemas.microsoft.com/office/drawing/2014/main" id="{EE290D85-83E3-57DC-3604-83B33676ED7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80D9D3E-8EE0-EAA9-8761-6ED07F76CE2E}"/>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217158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BA8DF7-8ACA-47BB-837E-75BEEFE8BB5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99774409-056F-8120-91A5-F22E6D247F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FE99F14D-C81A-5411-6AA6-02F8EA2A5590}"/>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5" name="Symbol zastępczy stopki 4">
            <a:extLst>
              <a:ext uri="{FF2B5EF4-FFF2-40B4-BE49-F238E27FC236}">
                <a16:creationId xmlns:a16="http://schemas.microsoft.com/office/drawing/2014/main" id="{0EAC70C0-385B-8AE9-E338-01CAD38B3A6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2BCB310-D3D3-78D5-01F3-56973FF3D6F3}"/>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2892051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B5865F-2F78-0552-0A60-E05C11D877B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0BC5630-78F6-07D5-6FC6-742AF33E7E4A}"/>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F8E35B99-85E5-85FD-2270-BDC0EC1138B1}"/>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7279308-3A91-6BD3-6E37-E8FF84F2B758}"/>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6" name="Symbol zastępczy stopki 5">
            <a:extLst>
              <a:ext uri="{FF2B5EF4-FFF2-40B4-BE49-F238E27FC236}">
                <a16:creationId xmlns:a16="http://schemas.microsoft.com/office/drawing/2014/main" id="{88EAE90B-9995-9F58-EAB8-4D0797E3762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78FA9D4-F97C-2587-C7A4-63671DFBF800}"/>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4207125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E001E6-D798-EE5A-715A-E60330C341E4}"/>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B23112B7-2B5A-E2CE-2B05-29BF91FD92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F7790F9E-290A-6174-C7B8-91EAF2268B49}"/>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790C626-69BE-BA48-A459-4445916C20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60303706-AE16-B258-50A0-D8AC533BEA66}"/>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3149D6C2-3CDD-6459-A3AD-9177FD708D64}"/>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8" name="Symbol zastępczy stopki 7">
            <a:extLst>
              <a:ext uri="{FF2B5EF4-FFF2-40B4-BE49-F238E27FC236}">
                <a16:creationId xmlns:a16="http://schemas.microsoft.com/office/drawing/2014/main" id="{FA586D9B-FDC9-83C0-75F8-3D8E6532C19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08154A9E-968B-C940-CBEF-E641877E77E3}"/>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49491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FA70FF-5D89-C485-423F-1939D5283983}"/>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CDC136A9-9D28-703E-550C-AD9878476D7F}"/>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4" name="Symbol zastępczy stopki 3">
            <a:extLst>
              <a:ext uri="{FF2B5EF4-FFF2-40B4-BE49-F238E27FC236}">
                <a16:creationId xmlns:a16="http://schemas.microsoft.com/office/drawing/2014/main" id="{1DD7BC6D-A541-F2A4-334E-7EBA140CE175}"/>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BF3C0B5E-8574-25D8-7434-4FF2114E924D}"/>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307818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F19EB63-3CF8-AC4F-558E-77183C915BFE}"/>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3" name="Symbol zastępczy stopki 2">
            <a:extLst>
              <a:ext uri="{FF2B5EF4-FFF2-40B4-BE49-F238E27FC236}">
                <a16:creationId xmlns:a16="http://schemas.microsoft.com/office/drawing/2014/main" id="{8E110D1F-BD56-D3CE-B208-044FB57E1360}"/>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A2EF0E07-D4C8-EF1F-F6AD-C2AD007AC886}"/>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2029968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D78027-B3EC-0D86-5C58-D6EE376DD97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B8DB86B-B125-9D59-A2FB-6F0624A579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62F6A11D-A149-28BF-7AC3-AE6D62E3A6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5CC850FB-9EB0-4442-CB75-28C156468C55}"/>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6" name="Symbol zastępczy stopki 5">
            <a:extLst>
              <a:ext uri="{FF2B5EF4-FFF2-40B4-BE49-F238E27FC236}">
                <a16:creationId xmlns:a16="http://schemas.microsoft.com/office/drawing/2014/main" id="{5F055DCE-4095-AF9A-204A-06573EFD8D0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6CAECFB-0EBC-71FC-AAC5-226FF0FC471A}"/>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2575756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285ED9-0F88-5826-1D3D-E957E1EAD4B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6E32A796-D7BE-3F5D-54CF-7A19E28E85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A6B7F7B3-15CD-0228-B673-6874FC37E7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599E6DC-98D2-DFFC-A94F-EC322A752C7D}"/>
              </a:ext>
            </a:extLst>
          </p:cNvPr>
          <p:cNvSpPr>
            <a:spLocks noGrp="1"/>
          </p:cNvSpPr>
          <p:nvPr>
            <p:ph type="dt" sz="half" idx="10"/>
          </p:nvPr>
        </p:nvSpPr>
        <p:spPr/>
        <p:txBody>
          <a:bodyPr/>
          <a:lstStyle/>
          <a:p>
            <a:fld id="{F017D8E9-FCED-B045-87E8-8309CA31B256}" type="datetimeFigureOut">
              <a:rPr lang="pl-PL" smtClean="0"/>
              <a:t>24.04.2024</a:t>
            </a:fld>
            <a:endParaRPr lang="pl-PL"/>
          </a:p>
        </p:txBody>
      </p:sp>
      <p:sp>
        <p:nvSpPr>
          <p:cNvPr id="6" name="Symbol zastępczy stopki 5">
            <a:extLst>
              <a:ext uri="{FF2B5EF4-FFF2-40B4-BE49-F238E27FC236}">
                <a16:creationId xmlns:a16="http://schemas.microsoft.com/office/drawing/2014/main" id="{C3ACD742-C204-00E4-F1CE-0C497ED9A16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7819CE3-D11E-07CB-8DF8-F5CCED3A48F5}"/>
              </a:ext>
            </a:extLst>
          </p:cNvPr>
          <p:cNvSpPr>
            <a:spLocks noGrp="1"/>
          </p:cNvSpPr>
          <p:nvPr>
            <p:ph type="sldNum" sz="quarter" idx="12"/>
          </p:nvPr>
        </p:nvSpPr>
        <p:spPr/>
        <p:txBody>
          <a:bodyPr/>
          <a:lstStyle/>
          <a:p>
            <a:fld id="{EFAB75E6-4A6C-7E4D-AE3C-D43512FAA375}" type="slidenum">
              <a:rPr lang="pl-PL" smtClean="0"/>
              <a:t>‹#›</a:t>
            </a:fld>
            <a:endParaRPr lang="pl-PL"/>
          </a:p>
        </p:txBody>
      </p:sp>
    </p:spTree>
    <p:extLst>
      <p:ext uri="{BB962C8B-B14F-4D97-AF65-F5344CB8AC3E}">
        <p14:creationId xmlns:p14="http://schemas.microsoft.com/office/powerpoint/2010/main" val="3158722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3BA66B5-67E9-B25E-31E1-C5C603BA9B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2825585-DB8E-50A9-C580-D3AC3F3175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F504B20-5827-00F4-FC2B-548B9043EC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17D8E9-FCED-B045-87E8-8309CA31B256}" type="datetimeFigureOut">
              <a:rPr lang="pl-PL" smtClean="0"/>
              <a:t>24.04.2024</a:t>
            </a:fld>
            <a:endParaRPr lang="pl-PL"/>
          </a:p>
        </p:txBody>
      </p:sp>
      <p:sp>
        <p:nvSpPr>
          <p:cNvPr id="5" name="Symbol zastępczy stopki 4">
            <a:extLst>
              <a:ext uri="{FF2B5EF4-FFF2-40B4-BE49-F238E27FC236}">
                <a16:creationId xmlns:a16="http://schemas.microsoft.com/office/drawing/2014/main" id="{AF71366E-B7B6-99EA-302E-4C5F7903AF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B88D950-D590-4BCB-031A-FE51A27639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AB75E6-4A6C-7E4D-AE3C-D43512FAA375}" type="slidenum">
              <a:rPr lang="pl-PL" smtClean="0"/>
              <a:t>‹#›</a:t>
            </a:fld>
            <a:endParaRPr lang="pl-PL"/>
          </a:p>
        </p:txBody>
      </p:sp>
    </p:spTree>
    <p:extLst>
      <p:ext uri="{BB962C8B-B14F-4D97-AF65-F5344CB8AC3E}">
        <p14:creationId xmlns:p14="http://schemas.microsoft.com/office/powerpoint/2010/main" val="4072830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5332855E-9B57-27CF-29A7-DE2AF7FDB2DF}"/>
              </a:ext>
            </a:extLst>
          </p:cNvPr>
          <p:cNvSpPr/>
          <p:nvPr/>
        </p:nvSpPr>
        <p:spPr>
          <a:xfrm>
            <a:off x="0" y="4813069"/>
            <a:ext cx="12192000" cy="2044931"/>
          </a:xfrm>
          <a:prstGeom prst="rect">
            <a:avLst/>
          </a:prstGeom>
          <a:solidFill>
            <a:srgbClr val="640E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5" name="Obraz 4">
            <a:extLst>
              <a:ext uri="{FF2B5EF4-FFF2-40B4-BE49-F238E27FC236}">
                <a16:creationId xmlns:a16="http://schemas.microsoft.com/office/drawing/2014/main" id="{418C9EF0-E148-49C4-B4A0-DA002A7530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63430" y="525765"/>
            <a:ext cx="4909269" cy="1328775"/>
          </a:xfrm>
          <a:prstGeom prst="rect">
            <a:avLst/>
          </a:prstGeom>
        </p:spPr>
      </p:pic>
      <p:sp>
        <p:nvSpPr>
          <p:cNvPr id="6" name="Tytuł 1">
            <a:extLst>
              <a:ext uri="{FF2B5EF4-FFF2-40B4-BE49-F238E27FC236}">
                <a16:creationId xmlns:a16="http://schemas.microsoft.com/office/drawing/2014/main" id="{1C6B0E43-B0B9-29FC-B72F-6DB8965FFF24}"/>
              </a:ext>
            </a:extLst>
          </p:cNvPr>
          <p:cNvSpPr>
            <a:spLocks noGrp="1"/>
          </p:cNvSpPr>
          <p:nvPr>
            <p:ph type="subTitle" idx="1"/>
          </p:nvPr>
        </p:nvSpPr>
        <p:spPr>
          <a:xfrm>
            <a:off x="1463675" y="3157538"/>
            <a:ext cx="9144000" cy="1655762"/>
          </a:xfrm>
        </p:spPr>
        <p:txBody>
          <a:bodyPr anchor="b"/>
          <a:lstStyle>
            <a:lvl1pPr algn="l">
              <a:defRPr sz="6000">
                <a:solidFill>
                  <a:srgbClr val="640E31"/>
                </a:solidFill>
              </a:defRPr>
            </a:lvl1pPr>
          </a:lstStyle>
          <a:p>
            <a:pPr algn="ctr"/>
            <a:r>
              <a:rPr lang="pl-PL" b="1" dirty="0">
                <a:solidFill>
                  <a:srgbClr val="DCA537"/>
                </a:solidFill>
                <a:latin typeface="Myriad Pro Black" panose="020B0803030403020204" pitchFamily="34" charset="0"/>
              </a:rPr>
              <a:t>Mikropoświadczenia</a:t>
            </a:r>
          </a:p>
        </p:txBody>
      </p:sp>
    </p:spTree>
    <p:extLst>
      <p:ext uri="{BB962C8B-B14F-4D97-AF65-F5344CB8AC3E}">
        <p14:creationId xmlns:p14="http://schemas.microsoft.com/office/powerpoint/2010/main" val="2519713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pl-PL" b="1" i="0" u="none" strike="noStrike" dirty="0">
                <a:solidFill>
                  <a:srgbClr val="001C54"/>
                </a:solidFill>
                <a:effectLst/>
                <a:latin typeface="Exo"/>
              </a:rPr>
              <a:t>Europejskie zasady opracowania i wydawania mikropoświadczeń</a:t>
            </a:r>
            <a:endParaRPr lang="pl-PL" dirty="0"/>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
        <p:nvSpPr>
          <p:cNvPr id="3" name="pole tekstowe 2">
            <a:extLst>
              <a:ext uri="{FF2B5EF4-FFF2-40B4-BE49-F238E27FC236}">
                <a16:creationId xmlns:a16="http://schemas.microsoft.com/office/drawing/2014/main" id="{09411DC1-B349-D0C7-AB90-9E41E454D7D0}"/>
              </a:ext>
            </a:extLst>
          </p:cNvPr>
          <p:cNvSpPr txBox="1"/>
          <p:nvPr/>
        </p:nvSpPr>
        <p:spPr>
          <a:xfrm>
            <a:off x="1055974" y="1998465"/>
            <a:ext cx="10297826" cy="3970318"/>
          </a:xfrm>
          <a:prstGeom prst="rect">
            <a:avLst/>
          </a:prstGeom>
          <a:noFill/>
        </p:spPr>
        <p:txBody>
          <a:bodyPr wrap="square" rtlCol="0">
            <a:spAutoFit/>
          </a:bodyPr>
          <a:lstStyle/>
          <a:p>
            <a:pPr algn="just"/>
            <a:endParaRPr lang="pl-PL" dirty="0"/>
          </a:p>
          <a:p>
            <a:pPr algn="just"/>
            <a:r>
              <a:rPr lang="pl-PL" b="1" dirty="0"/>
              <a:t>PRZENOŚNOŚĆ</a:t>
            </a:r>
            <a:r>
              <a:rPr lang="pl-PL" dirty="0"/>
              <a:t> -  są własnością posiadacza poświadczenia (osoby uczącej się) i mogą być przez niego przechowywane i udostępniane, w tym za pomocą bezpiecznych portfeli cyfrowych  ( np. </a:t>
            </a:r>
            <a:r>
              <a:rPr lang="pl-PL" dirty="0" err="1"/>
              <a:t>Europass</a:t>
            </a:r>
            <a:r>
              <a:rPr lang="pl-PL" dirty="0"/>
              <a:t>)</a:t>
            </a:r>
          </a:p>
          <a:p>
            <a:pPr algn="just"/>
            <a:endParaRPr lang="pl-PL" dirty="0"/>
          </a:p>
          <a:p>
            <a:pPr algn="just"/>
            <a:r>
              <a:rPr lang="pl-PL" b="1" dirty="0"/>
              <a:t>ZORIENTOWANIE NA OSOBĘ UCZĄCĄ SIĘ </a:t>
            </a:r>
            <a:r>
              <a:rPr lang="pl-PL" dirty="0"/>
              <a:t>– mikropoświadczenia są opracowane, aby zaspokoić potrzeby docelowej grupy osób uczących się</a:t>
            </a:r>
          </a:p>
          <a:p>
            <a:pPr algn="just"/>
            <a:endParaRPr lang="pl-PL" dirty="0"/>
          </a:p>
          <a:p>
            <a:pPr algn="just"/>
            <a:r>
              <a:rPr lang="pl-PL" b="1" dirty="0"/>
              <a:t>AUTENTYCZNOŚĆ</a:t>
            </a:r>
            <a:r>
              <a:rPr lang="pl-PL" dirty="0"/>
              <a:t> – mikropoświadczenia zawierają informacje wystarczające do sprawdzenia tożsamości posiadacza poświadczenia, tożsamości prawnej organu wydającego, daty i miejsca wydania mikropoświadczenia</a:t>
            </a:r>
          </a:p>
          <a:p>
            <a:pPr algn="just"/>
            <a:endParaRPr lang="pl-PL" b="1" dirty="0"/>
          </a:p>
          <a:p>
            <a:pPr algn="just"/>
            <a:r>
              <a:rPr lang="pl-PL" b="1" dirty="0"/>
              <a:t>INFORMACJE I PORADNICTWO </a:t>
            </a:r>
            <a:r>
              <a:rPr lang="pl-PL" dirty="0"/>
              <a:t>– powinny w sposób inkluzywny docierać do jak najszerszych grup osób uczących się, wspierając kształcenie, szkolenie i wybór kariery zawodowej</a:t>
            </a:r>
          </a:p>
          <a:p>
            <a:endParaRPr lang="pl-PL" dirty="0"/>
          </a:p>
        </p:txBody>
      </p:sp>
      <p:sp>
        <p:nvSpPr>
          <p:cNvPr id="6" name="pole tekstowe 5">
            <a:extLst>
              <a:ext uri="{FF2B5EF4-FFF2-40B4-BE49-F238E27FC236}">
                <a16:creationId xmlns:a16="http://schemas.microsoft.com/office/drawing/2014/main" id="{33A53EF6-6040-96FE-675C-1E3D8793E0B8}"/>
              </a:ext>
            </a:extLst>
          </p:cNvPr>
          <p:cNvSpPr txBox="1"/>
          <p:nvPr/>
        </p:nvSpPr>
        <p:spPr>
          <a:xfrm>
            <a:off x="1060513" y="3659207"/>
            <a:ext cx="184731" cy="923330"/>
          </a:xfrm>
          <a:prstGeom prst="rect">
            <a:avLst/>
          </a:prstGeom>
          <a:noFill/>
        </p:spPr>
        <p:txBody>
          <a:bodyPr wrap="none" rtlCol="0">
            <a:spAutoFit/>
          </a:bodyPr>
          <a:lstStyle/>
          <a:p>
            <a:endParaRPr lang="pl-PL" dirty="0"/>
          </a:p>
          <a:p>
            <a:endParaRPr lang="pl-PL" dirty="0"/>
          </a:p>
          <a:p>
            <a:endParaRPr lang="pl-PL" dirty="0"/>
          </a:p>
        </p:txBody>
      </p:sp>
    </p:spTree>
    <p:extLst>
      <p:ext uri="{BB962C8B-B14F-4D97-AF65-F5344CB8AC3E}">
        <p14:creationId xmlns:p14="http://schemas.microsoft.com/office/powerpoint/2010/main" val="2585564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
        <p:nvSpPr>
          <p:cNvPr id="3" name="pole tekstowe 2">
            <a:extLst>
              <a:ext uri="{FF2B5EF4-FFF2-40B4-BE49-F238E27FC236}">
                <a16:creationId xmlns:a16="http://schemas.microsoft.com/office/drawing/2014/main" id="{09411DC1-B349-D0C7-AB90-9E41E454D7D0}"/>
              </a:ext>
            </a:extLst>
          </p:cNvPr>
          <p:cNvSpPr txBox="1"/>
          <p:nvPr/>
        </p:nvSpPr>
        <p:spPr>
          <a:xfrm>
            <a:off x="692904" y="2183130"/>
            <a:ext cx="10297826" cy="1477328"/>
          </a:xfrm>
          <a:prstGeom prst="rect">
            <a:avLst/>
          </a:prstGeom>
          <a:noFill/>
        </p:spPr>
        <p:txBody>
          <a:bodyPr wrap="square" rtlCol="0">
            <a:spAutoFit/>
          </a:bodyPr>
          <a:lstStyle/>
          <a:p>
            <a:pPr algn="just"/>
            <a:endParaRPr lang="pl-PL" dirty="0"/>
          </a:p>
          <a:p>
            <a:pPr algn="ctr"/>
            <a:r>
              <a:rPr lang="pl-PL" b="1" dirty="0"/>
              <a:t>Dziękujemy za uwagę.</a:t>
            </a:r>
          </a:p>
          <a:p>
            <a:pPr algn="ctr"/>
            <a:endParaRPr lang="pl-PL" b="1" dirty="0"/>
          </a:p>
          <a:p>
            <a:pPr algn="ctr"/>
            <a:r>
              <a:rPr lang="pl-PL"/>
              <a:t>Centrum </a:t>
            </a:r>
            <a:r>
              <a:rPr lang="pl-PL" dirty="0"/>
              <a:t>Kształcenia Podyplomowego</a:t>
            </a:r>
          </a:p>
          <a:p>
            <a:endParaRPr lang="pl-PL" dirty="0"/>
          </a:p>
        </p:txBody>
      </p:sp>
      <p:sp>
        <p:nvSpPr>
          <p:cNvPr id="6" name="pole tekstowe 5">
            <a:extLst>
              <a:ext uri="{FF2B5EF4-FFF2-40B4-BE49-F238E27FC236}">
                <a16:creationId xmlns:a16="http://schemas.microsoft.com/office/drawing/2014/main" id="{33A53EF6-6040-96FE-675C-1E3D8793E0B8}"/>
              </a:ext>
            </a:extLst>
          </p:cNvPr>
          <p:cNvSpPr txBox="1"/>
          <p:nvPr/>
        </p:nvSpPr>
        <p:spPr>
          <a:xfrm>
            <a:off x="1060513" y="3659207"/>
            <a:ext cx="184731" cy="923330"/>
          </a:xfrm>
          <a:prstGeom prst="rect">
            <a:avLst/>
          </a:prstGeom>
          <a:noFill/>
        </p:spPr>
        <p:txBody>
          <a:bodyPr wrap="none" rtlCol="0">
            <a:spAutoFit/>
          </a:bodyPr>
          <a:lstStyle/>
          <a:p>
            <a:endParaRPr lang="pl-PL" dirty="0"/>
          </a:p>
          <a:p>
            <a:endParaRPr lang="pl-PL" dirty="0"/>
          </a:p>
          <a:p>
            <a:endParaRPr lang="pl-PL" dirty="0"/>
          </a:p>
        </p:txBody>
      </p:sp>
    </p:spTree>
    <p:extLst>
      <p:ext uri="{BB962C8B-B14F-4D97-AF65-F5344CB8AC3E}">
        <p14:creationId xmlns:p14="http://schemas.microsoft.com/office/powerpoint/2010/main" val="220962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pl-PL" b="1" i="0" u="none" strike="noStrike" dirty="0">
                <a:solidFill>
                  <a:srgbClr val="292F36"/>
                </a:solidFill>
                <a:effectLst/>
                <a:latin typeface="plantin"/>
              </a:rPr>
              <a:t>Nowe rozwiązania w edukacji</a:t>
            </a:r>
            <a:endParaRPr lang="pl-PL" dirty="0"/>
          </a:p>
        </p:txBody>
      </p:sp>
      <p:sp>
        <p:nvSpPr>
          <p:cNvPr id="3" name="Symbol zastępczy zawartości 2">
            <a:extLst>
              <a:ext uri="{FF2B5EF4-FFF2-40B4-BE49-F238E27FC236}">
                <a16:creationId xmlns:a16="http://schemas.microsoft.com/office/drawing/2014/main" id="{1EFC0D11-1D78-B475-6243-D0397F4C3B41}"/>
              </a:ext>
            </a:extLst>
          </p:cNvPr>
          <p:cNvSpPr>
            <a:spLocks noGrp="1"/>
          </p:cNvSpPr>
          <p:nvPr>
            <p:ph idx="1"/>
          </p:nvPr>
        </p:nvSpPr>
        <p:spPr>
          <a:xfrm>
            <a:off x="838200" y="1825625"/>
            <a:ext cx="10515600" cy="2800163"/>
          </a:xfrm>
        </p:spPr>
        <p:txBody>
          <a:bodyPr/>
          <a:lstStyle/>
          <a:p>
            <a:pPr marL="0" indent="0" algn="just">
              <a:buNone/>
            </a:pPr>
            <a:r>
              <a:rPr lang="pl-PL" b="0" i="0" u="none" strike="noStrike" dirty="0">
                <a:solidFill>
                  <a:srgbClr val="292F36"/>
                </a:solidFill>
                <a:effectLst/>
                <a:latin typeface="plantin"/>
              </a:rPr>
              <a:t>Mikropoświadczenia są potwierdzeniem mniejszych (niż określają np. dyplomy uniwersyteckie, czy świadectwa studiów podyplomowych) efektów uczenia się. Pozwalają potwierdzać zdobywanie nowych lub poszerzanie już zdobytych umiejętności. Umiejętności nie tylko tych, jakie są efektem m.in. edukacji szkolonej bądź na uczelni wyższej, czy podczas różnych kursów, ale również tych, które zdobywa się np. ucząc się samodzielnie.</a:t>
            </a:r>
          </a:p>
          <a:p>
            <a:pPr marL="0" indent="0">
              <a:buNone/>
            </a:pPr>
            <a:endParaRPr lang="pl-PL" dirty="0"/>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Tree>
    <p:extLst>
      <p:ext uri="{BB962C8B-B14F-4D97-AF65-F5344CB8AC3E}">
        <p14:creationId xmlns:p14="http://schemas.microsoft.com/office/powerpoint/2010/main" val="1356236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pl-PL" b="1" i="0" u="none" strike="noStrike" dirty="0">
                <a:solidFill>
                  <a:srgbClr val="292F36"/>
                </a:solidFill>
                <a:effectLst/>
                <a:latin typeface="plantin"/>
              </a:rPr>
              <a:t>Dlaczego warto gromadzić mikropoświadczenia?</a:t>
            </a:r>
            <a:endParaRPr lang="pl-PL" dirty="0"/>
          </a:p>
        </p:txBody>
      </p:sp>
      <p:sp>
        <p:nvSpPr>
          <p:cNvPr id="3" name="Symbol zastępczy zawartości 2">
            <a:extLst>
              <a:ext uri="{FF2B5EF4-FFF2-40B4-BE49-F238E27FC236}">
                <a16:creationId xmlns:a16="http://schemas.microsoft.com/office/drawing/2014/main" id="{1EFC0D11-1D78-B475-6243-D0397F4C3B41}"/>
              </a:ext>
            </a:extLst>
          </p:cNvPr>
          <p:cNvSpPr>
            <a:spLocks noGrp="1"/>
          </p:cNvSpPr>
          <p:nvPr>
            <p:ph idx="1"/>
          </p:nvPr>
        </p:nvSpPr>
        <p:spPr>
          <a:xfrm>
            <a:off x="838201" y="1825625"/>
            <a:ext cx="9946340" cy="3920516"/>
          </a:xfrm>
        </p:spPr>
        <p:txBody>
          <a:bodyPr>
            <a:normAutofit fontScale="62500" lnSpcReduction="20000"/>
          </a:bodyPr>
          <a:lstStyle/>
          <a:p>
            <a:pPr algn="just">
              <a:buFont typeface="Arial" panose="020B0604020202020204" pitchFamily="34" charset="0"/>
              <a:buChar char="•"/>
            </a:pPr>
            <a:r>
              <a:rPr lang="pl-PL" b="0" i="0" u="none" strike="noStrike" dirty="0">
                <a:solidFill>
                  <a:srgbClr val="292F36"/>
                </a:solidFill>
                <a:effectLst/>
                <a:latin typeface="plantin"/>
              </a:rPr>
              <a:t>Mikropoświadczenia dają możliwość potwierdzania konkretnych umiejętności.</a:t>
            </a:r>
          </a:p>
          <a:p>
            <a:pPr algn="just">
              <a:buFont typeface="Arial" panose="020B0604020202020204" pitchFamily="34" charset="0"/>
              <a:buChar char="•"/>
            </a:pPr>
            <a:r>
              <a:rPr lang="pl-PL" b="0" i="0" u="none" strike="noStrike" dirty="0">
                <a:solidFill>
                  <a:srgbClr val="292F36"/>
                </a:solidFill>
                <a:effectLst/>
                <a:latin typeface="plantin"/>
              </a:rPr>
              <a:t>Mikropoświadczenia pozwalają na wyróżnienie się z tłumu innych osób posiadających takie samo wykształcenie i podobne doświadczenie zawodowe. </a:t>
            </a:r>
          </a:p>
          <a:p>
            <a:pPr algn="just">
              <a:buFont typeface="Arial" panose="020B0604020202020204" pitchFamily="34" charset="0"/>
              <a:buChar char="•"/>
            </a:pPr>
            <a:r>
              <a:rPr lang="pl-PL" b="0" i="0" u="none" strike="noStrike" dirty="0">
                <a:solidFill>
                  <a:srgbClr val="292F36"/>
                </a:solidFill>
                <a:effectLst/>
                <a:latin typeface="plantin"/>
              </a:rPr>
              <a:t>Mikropoświadczenia to element motywacji do nieustannego rozwoju i tak np.: osoby, biorące udział w konferencjach naukowych czy innych wydarzeniach edukacyjnych otrzymują dużą dawkę nowych, cennych informacji - dzięki mikropoświadczeniom będzie można to dokumentować. </a:t>
            </a:r>
          </a:p>
          <a:p>
            <a:pPr algn="just">
              <a:buFont typeface="Arial" panose="020B0604020202020204" pitchFamily="34" charset="0"/>
              <a:buChar char="•"/>
            </a:pPr>
            <a:r>
              <a:rPr lang="pl-PL" b="0" i="0" u="none" strike="noStrike" dirty="0">
                <a:solidFill>
                  <a:srgbClr val="292F36"/>
                </a:solidFill>
                <a:effectLst/>
                <a:latin typeface="plantin"/>
              </a:rPr>
              <a:t>Mikropoświadczenia to szansa dla osób, które pracują na określonym stanowisku, ale w rzeczywistości wykonują również inne zadania i tym samym nie mogą jednak potwierdzić tego, że posiadają umiejętności przekraczające zakres ich obowiązków. Taką właśnie możliwość dają mikropoświadczenia.</a:t>
            </a:r>
          </a:p>
          <a:p>
            <a:pPr algn="just">
              <a:buFont typeface="Arial" panose="020B0604020202020204" pitchFamily="34" charset="0"/>
              <a:buChar char="•"/>
            </a:pPr>
            <a:r>
              <a:rPr lang="pl-PL" b="0" i="0" u="none" strike="noStrike" dirty="0" err="1">
                <a:solidFill>
                  <a:srgbClr val="292F36"/>
                </a:solidFill>
                <a:effectLst/>
                <a:latin typeface="plantin"/>
              </a:rPr>
              <a:t>Mikropoświadczenia</a:t>
            </a:r>
            <a:r>
              <a:rPr lang="pl-PL" b="0" i="0" u="none" strike="noStrike" dirty="0">
                <a:solidFill>
                  <a:srgbClr val="292F36"/>
                </a:solidFill>
                <a:effectLst/>
                <a:latin typeface="plantin"/>
              </a:rPr>
              <a:t> zaczynają być wydawane przez m.in. szkoły, uczelnie wyższe, renomowane instytucje oraz firmy na podstawie przejrzystych kryteriów, dzięki czemu nie sposób ich podważyć i zawsze świadczą na korzyść ich posiadacza.</a:t>
            </a:r>
          </a:p>
          <a:p>
            <a:pPr algn="just">
              <a:buFont typeface="Arial" panose="020B0604020202020204" pitchFamily="34" charset="0"/>
              <a:buChar char="•"/>
            </a:pPr>
            <a:r>
              <a:rPr lang="pl-PL" b="0" i="0" u="none" strike="noStrike" dirty="0">
                <a:solidFill>
                  <a:srgbClr val="292F36"/>
                </a:solidFill>
                <a:effectLst/>
                <a:latin typeface="plantin"/>
              </a:rPr>
              <a:t>Mikropoświadczenia budują indywidualne cyfrowe portfolio każdej osoby.</a:t>
            </a:r>
          </a:p>
          <a:p>
            <a:pPr marL="0" indent="0">
              <a:buNone/>
            </a:pPr>
            <a:endParaRPr lang="pl-PL" dirty="0"/>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29650" y="5746141"/>
            <a:ext cx="3183410" cy="861643"/>
          </a:xfrm>
          <a:prstGeom prst="rect">
            <a:avLst/>
          </a:prstGeom>
        </p:spPr>
      </p:pic>
    </p:spTree>
    <p:extLst>
      <p:ext uri="{BB962C8B-B14F-4D97-AF65-F5344CB8AC3E}">
        <p14:creationId xmlns:p14="http://schemas.microsoft.com/office/powerpoint/2010/main" val="68607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pl-PL" b="1" i="0" u="none" strike="noStrike" dirty="0">
                <a:solidFill>
                  <a:srgbClr val="292F36"/>
                </a:solidFill>
                <a:effectLst/>
                <a:latin typeface="plantin"/>
              </a:rPr>
              <a:t>Open </a:t>
            </a:r>
            <a:r>
              <a:rPr lang="pl-PL" b="1" i="0" u="none" strike="noStrike" dirty="0" err="1">
                <a:solidFill>
                  <a:srgbClr val="292F36"/>
                </a:solidFill>
                <a:effectLst/>
                <a:latin typeface="plantin"/>
              </a:rPr>
              <a:t>Badges</a:t>
            </a:r>
            <a:endParaRPr lang="pl-PL" dirty="0"/>
          </a:p>
        </p:txBody>
      </p:sp>
      <p:sp>
        <p:nvSpPr>
          <p:cNvPr id="3" name="Symbol zastępczy zawartości 2">
            <a:extLst>
              <a:ext uri="{FF2B5EF4-FFF2-40B4-BE49-F238E27FC236}">
                <a16:creationId xmlns:a16="http://schemas.microsoft.com/office/drawing/2014/main" id="{1EFC0D11-1D78-B475-6243-D0397F4C3B41}"/>
              </a:ext>
            </a:extLst>
          </p:cNvPr>
          <p:cNvSpPr>
            <a:spLocks noGrp="1"/>
          </p:cNvSpPr>
          <p:nvPr>
            <p:ph idx="1"/>
          </p:nvPr>
        </p:nvSpPr>
        <p:spPr>
          <a:xfrm>
            <a:off x="838199" y="1825625"/>
            <a:ext cx="10620375" cy="3674124"/>
          </a:xfrm>
        </p:spPr>
        <p:txBody>
          <a:bodyPr>
            <a:normAutofit fontScale="77500" lnSpcReduction="20000"/>
          </a:bodyPr>
          <a:lstStyle/>
          <a:p>
            <a:pPr algn="just"/>
            <a:r>
              <a:rPr lang="pl-PL" b="0" i="0" u="none" strike="noStrike" dirty="0">
                <a:solidFill>
                  <a:srgbClr val="292F36"/>
                </a:solidFill>
                <a:effectLst/>
                <a:latin typeface="plantin"/>
              </a:rPr>
              <a:t>Open </a:t>
            </a:r>
            <a:r>
              <a:rPr lang="pl-PL" b="0" i="0" u="none" strike="noStrike" dirty="0" err="1">
                <a:solidFill>
                  <a:srgbClr val="292F36"/>
                </a:solidFill>
                <a:effectLst/>
                <a:latin typeface="plantin"/>
              </a:rPr>
              <a:t>Badges</a:t>
            </a:r>
            <a:r>
              <a:rPr lang="pl-PL" b="0" i="0" u="none" strike="noStrike" dirty="0">
                <a:solidFill>
                  <a:srgbClr val="292F36"/>
                </a:solidFill>
                <a:effectLst/>
                <a:latin typeface="plantin"/>
              </a:rPr>
              <a:t> jest innowacyjnym, międzynarodowym standardem, cyfrowego poświadczania w zakresie zweryfikowanych osiągnięć, umiejętności czy kompetencji. </a:t>
            </a:r>
          </a:p>
          <a:p>
            <a:pPr algn="just"/>
            <a:r>
              <a:rPr lang="pl-PL" b="0" i="0" u="none" strike="noStrike" dirty="0">
                <a:solidFill>
                  <a:srgbClr val="292F36"/>
                </a:solidFill>
                <a:effectLst/>
                <a:latin typeface="plantin"/>
              </a:rPr>
              <a:t>Standard ten bazuje na atrakcyjnej formie cyfrowej mikropoświadczeń z zakodowanymi i zabezpieczonymi informacjami, niezbędnymi do identyfikacji tego, za co otrzymano dane </a:t>
            </a:r>
            <a:r>
              <a:rPr lang="pl-PL" b="0" i="0" u="none" strike="noStrike" dirty="0" err="1">
                <a:solidFill>
                  <a:srgbClr val="292F36"/>
                </a:solidFill>
                <a:effectLst/>
                <a:latin typeface="plantin"/>
              </a:rPr>
              <a:t>mikropoświadczenie</a:t>
            </a:r>
            <a:r>
              <a:rPr lang="pl-PL" b="0" i="0" u="none" strike="noStrike" dirty="0">
                <a:solidFill>
                  <a:srgbClr val="292F36"/>
                </a:solidFill>
                <a:effectLst/>
                <a:latin typeface="plantin"/>
              </a:rPr>
              <a:t>, kto je otrzymał i przez kogo zostało wydana. </a:t>
            </a:r>
          </a:p>
          <a:p>
            <a:pPr algn="just"/>
            <a:r>
              <a:rPr lang="pl-PL" b="0" i="0" u="none" strike="noStrike" dirty="0">
                <a:solidFill>
                  <a:srgbClr val="292F36"/>
                </a:solidFill>
                <a:effectLst/>
                <a:latin typeface="plantin"/>
              </a:rPr>
              <a:t>Wszystkie te informacje są niczym innym jak “odciskiem palca” na rynku pracy. Dzięki nim możemy śledzić rozwój edukacyjny i zawodowy danej osoby. Możliwość ich gromadzenia bądź udostępniania w </a:t>
            </a:r>
            <a:r>
              <a:rPr lang="pl-PL" b="0" i="0" u="none" strike="noStrike" dirty="0" err="1">
                <a:solidFill>
                  <a:srgbClr val="292F36"/>
                </a:solidFill>
                <a:effectLst/>
                <a:latin typeface="plantin"/>
              </a:rPr>
              <a:t>internecie</a:t>
            </a:r>
            <a:r>
              <a:rPr lang="pl-PL" b="0" i="0" u="none" strike="noStrike" dirty="0">
                <a:solidFill>
                  <a:srgbClr val="292F36"/>
                </a:solidFill>
                <a:effectLst/>
                <a:latin typeface="plantin"/>
              </a:rPr>
              <a:t> pozwala w prostszy i szybszy niż wcześniej sposób na przedstawienie portfolio naszych umiejętności. </a:t>
            </a:r>
          </a:p>
          <a:p>
            <a:pPr algn="just"/>
            <a:r>
              <a:rPr lang="pl-PL" b="0" i="0" u="none" strike="noStrike" dirty="0">
                <a:solidFill>
                  <a:srgbClr val="292F36"/>
                </a:solidFill>
                <a:effectLst/>
                <a:latin typeface="plantin"/>
              </a:rPr>
              <a:t>Ponadto mikropoświadczenia dają możliwość budowania motywacji, śledzenia ścieżek rozwoju oraz osiągnięć edukacyjnych, a także uświadamiania kompetencji. Korzystają z nich przedsiębiorstwa, instytucje i organizacje pozarządowe na całym świecie. </a:t>
            </a:r>
            <a:endParaRPr lang="pl-PL" dirty="0"/>
          </a:p>
          <a:p>
            <a:pPr marL="0" indent="0">
              <a:buNone/>
            </a:pPr>
            <a:endParaRPr lang="pl-PL" dirty="0"/>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Tree>
    <p:extLst>
      <p:ext uri="{BB962C8B-B14F-4D97-AF65-F5344CB8AC3E}">
        <p14:creationId xmlns:p14="http://schemas.microsoft.com/office/powerpoint/2010/main" val="2088653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pl-PL" b="1" i="0" u="none" strike="noStrike" dirty="0">
                <a:solidFill>
                  <a:srgbClr val="292F36"/>
                </a:solidFill>
                <a:effectLst/>
                <a:latin typeface="plantin"/>
              </a:rPr>
              <a:t>			Open </a:t>
            </a:r>
            <a:r>
              <a:rPr lang="pl-PL" b="1" i="0" u="none" strike="noStrike" dirty="0" err="1">
                <a:solidFill>
                  <a:srgbClr val="292F36"/>
                </a:solidFill>
                <a:effectLst/>
                <a:latin typeface="plantin"/>
              </a:rPr>
              <a:t>Badges</a:t>
            </a:r>
            <a:endParaRPr lang="pl-PL" dirty="0"/>
          </a:p>
        </p:txBody>
      </p:sp>
      <p:pic>
        <p:nvPicPr>
          <p:cNvPr id="6" name="Symbol zastępczy zawartości 5" descr="Obraz zawierający krąg&#10;&#10;Opis wygenerowany automatycznie">
            <a:extLst>
              <a:ext uri="{FF2B5EF4-FFF2-40B4-BE49-F238E27FC236}">
                <a16:creationId xmlns:a16="http://schemas.microsoft.com/office/drawing/2014/main" id="{97156B33-83BC-B93E-9872-BFCFE2A49033}"/>
              </a:ext>
            </a:extLst>
          </p:cNvPr>
          <p:cNvPicPr>
            <a:picLocks noGrp="1" noChangeAspect="1"/>
          </p:cNvPicPr>
          <p:nvPr>
            <p:ph idx="1"/>
          </p:nvPr>
        </p:nvPicPr>
        <p:blipFill>
          <a:blip r:embed="rId2"/>
          <a:stretch>
            <a:fillRect/>
          </a:stretch>
        </p:blipFill>
        <p:spPr>
          <a:xfrm rot="16200000">
            <a:off x="376803" y="1402093"/>
            <a:ext cx="4536510" cy="3183410"/>
          </a:xfrm>
        </p:spPr>
      </p:pic>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
        <p:nvSpPr>
          <p:cNvPr id="7" name="pole tekstowe 6">
            <a:extLst>
              <a:ext uri="{FF2B5EF4-FFF2-40B4-BE49-F238E27FC236}">
                <a16:creationId xmlns:a16="http://schemas.microsoft.com/office/drawing/2014/main" id="{22B6A021-D631-0758-011B-B3643C9C2679}"/>
              </a:ext>
            </a:extLst>
          </p:cNvPr>
          <p:cNvSpPr txBox="1"/>
          <p:nvPr/>
        </p:nvSpPr>
        <p:spPr>
          <a:xfrm>
            <a:off x="5757333" y="1845733"/>
            <a:ext cx="4175438" cy="3139321"/>
          </a:xfrm>
          <a:prstGeom prst="rect">
            <a:avLst/>
          </a:prstGeom>
          <a:noFill/>
        </p:spPr>
        <p:txBody>
          <a:bodyPr wrap="none" rtlCol="0">
            <a:spAutoFit/>
          </a:bodyPr>
          <a:lstStyle/>
          <a:p>
            <a:r>
              <a:rPr lang="pl-PL" dirty="0"/>
              <a:t>-    Nazwa odznaki lub </a:t>
            </a:r>
            <a:r>
              <a:rPr lang="pl-PL" dirty="0" err="1"/>
              <a:t>mikropoświadczenia</a:t>
            </a:r>
            <a:endParaRPr lang="pl-PL" dirty="0"/>
          </a:p>
          <a:p>
            <a:r>
              <a:rPr lang="pl-PL" dirty="0"/>
              <a:t>-    Wydawca (dane  wydawcy)</a:t>
            </a:r>
          </a:p>
          <a:p>
            <a:r>
              <a:rPr lang="pl-PL" dirty="0"/>
              <a:t>-    Posiadacz (dane posiadacza)</a:t>
            </a:r>
          </a:p>
          <a:p>
            <a:pPr marL="285750" indent="-285750">
              <a:buFontTx/>
              <a:buChar char="-"/>
            </a:pPr>
            <a:r>
              <a:rPr lang="pl-PL" dirty="0"/>
              <a:t>Opis odznaki lub </a:t>
            </a:r>
            <a:r>
              <a:rPr lang="pl-PL" dirty="0" err="1"/>
              <a:t>mikropoświadczenia</a:t>
            </a:r>
            <a:endParaRPr lang="pl-PL" dirty="0"/>
          </a:p>
          <a:p>
            <a:pPr marL="285750" indent="-285750">
              <a:buFontTx/>
              <a:buChar char="-"/>
            </a:pPr>
            <a:r>
              <a:rPr lang="pl-PL" dirty="0"/>
              <a:t>Graficzny obraz </a:t>
            </a:r>
          </a:p>
          <a:p>
            <a:pPr marL="285750" indent="-285750">
              <a:buFontTx/>
              <a:buChar char="-"/>
            </a:pPr>
            <a:r>
              <a:rPr lang="pl-PL" dirty="0"/>
              <a:t>Kryteria przyznania </a:t>
            </a:r>
          </a:p>
          <a:p>
            <a:pPr marL="285750" indent="-285750">
              <a:buFontTx/>
              <a:buChar char="-"/>
            </a:pPr>
            <a:r>
              <a:rPr lang="pl-PL" dirty="0"/>
              <a:t>Data wydania </a:t>
            </a:r>
          </a:p>
          <a:p>
            <a:pPr marL="285750" indent="-285750">
              <a:buFontTx/>
              <a:buChar char="-"/>
            </a:pPr>
            <a:r>
              <a:rPr lang="pl-PL" dirty="0" err="1"/>
              <a:t>Tagi</a:t>
            </a:r>
            <a:endParaRPr lang="pl-PL" dirty="0"/>
          </a:p>
          <a:p>
            <a:pPr marL="285750" indent="-285750">
              <a:buFontTx/>
              <a:buChar char="-"/>
            </a:pPr>
            <a:r>
              <a:rPr lang="pl-PL" dirty="0"/>
              <a:t>Dowody na spełnienie kryteriów</a:t>
            </a:r>
          </a:p>
          <a:p>
            <a:pPr marL="285750" indent="-285750">
              <a:buFontTx/>
              <a:buChar char="-"/>
            </a:pPr>
            <a:r>
              <a:rPr lang="pl-PL" dirty="0"/>
              <a:t>Data ważności </a:t>
            </a:r>
          </a:p>
          <a:p>
            <a:pPr marL="285750" indent="-285750">
              <a:buFontTx/>
              <a:buChar char="-"/>
            </a:pPr>
            <a:r>
              <a:rPr lang="pl-PL" dirty="0"/>
              <a:t>Adres URL</a:t>
            </a:r>
          </a:p>
        </p:txBody>
      </p:sp>
    </p:spTree>
    <p:extLst>
      <p:ext uri="{BB962C8B-B14F-4D97-AF65-F5344CB8AC3E}">
        <p14:creationId xmlns:p14="http://schemas.microsoft.com/office/powerpoint/2010/main" val="1479315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pl-PL" b="1" i="0" u="none" strike="noStrike" dirty="0">
                <a:solidFill>
                  <a:srgbClr val="001C54"/>
                </a:solidFill>
                <a:effectLst/>
                <a:latin typeface="Exo"/>
              </a:rPr>
              <a:t>Pierwsza pomoc</a:t>
            </a:r>
            <a:br>
              <a:rPr lang="pl-PL" b="1" i="0" u="none" strike="noStrike" dirty="0">
                <a:solidFill>
                  <a:srgbClr val="001C54"/>
                </a:solidFill>
                <a:effectLst/>
                <a:latin typeface="Exo"/>
              </a:rPr>
            </a:br>
            <a:r>
              <a:rPr lang="pl-PL" b="1" i="0" u="none" strike="noStrike" dirty="0">
                <a:solidFill>
                  <a:srgbClr val="001C54"/>
                </a:solidFill>
                <a:effectLst/>
                <a:latin typeface="Exo"/>
              </a:rPr>
              <a:t> (Moc Ratowania, </a:t>
            </a:r>
            <a:r>
              <a:rPr lang="pl-PL" b="1" i="0" u="none" strike="noStrike" dirty="0" err="1">
                <a:solidFill>
                  <a:srgbClr val="001C54"/>
                </a:solidFill>
                <a:effectLst/>
                <a:latin typeface="Exo"/>
              </a:rPr>
              <a:t>Lifesaver</a:t>
            </a:r>
            <a:r>
              <a:rPr lang="pl-PL" b="1" i="0" u="none" strike="noStrike" dirty="0">
                <a:solidFill>
                  <a:srgbClr val="001C54"/>
                </a:solidFill>
                <a:effectLst/>
                <a:latin typeface="Exo"/>
              </a:rPr>
              <a:t> Basic Level)</a:t>
            </a:r>
            <a:endParaRPr lang="pl-PL" dirty="0"/>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pic>
        <p:nvPicPr>
          <p:cNvPr id="8" name="Obraz 7" descr="Obraz zawierający tekst, logo, Czcionka, symbol&#10;&#10;Opis wygenerowany automatycznie">
            <a:extLst>
              <a:ext uri="{FF2B5EF4-FFF2-40B4-BE49-F238E27FC236}">
                <a16:creationId xmlns:a16="http://schemas.microsoft.com/office/drawing/2014/main" id="{A11FF4AA-9A53-A6FD-3C9F-67CF22C56B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215" y="1908035"/>
            <a:ext cx="3810000" cy="3810000"/>
          </a:xfrm>
          <a:prstGeom prst="rect">
            <a:avLst/>
          </a:prstGeom>
        </p:spPr>
      </p:pic>
      <p:sp>
        <p:nvSpPr>
          <p:cNvPr id="9" name="pole tekstowe 8">
            <a:extLst>
              <a:ext uri="{FF2B5EF4-FFF2-40B4-BE49-F238E27FC236}">
                <a16:creationId xmlns:a16="http://schemas.microsoft.com/office/drawing/2014/main" id="{E66DBA0A-E488-3FE8-3D6B-4C4F9A1678E4}"/>
              </a:ext>
            </a:extLst>
          </p:cNvPr>
          <p:cNvSpPr txBox="1"/>
          <p:nvPr/>
        </p:nvSpPr>
        <p:spPr>
          <a:xfrm>
            <a:off x="4103215" y="1690688"/>
            <a:ext cx="7389538" cy="4308872"/>
          </a:xfrm>
          <a:prstGeom prst="rect">
            <a:avLst/>
          </a:prstGeom>
          <a:noFill/>
        </p:spPr>
        <p:txBody>
          <a:bodyPr wrap="square" rtlCol="0">
            <a:spAutoFit/>
          </a:bodyPr>
          <a:lstStyle/>
          <a:p>
            <a:pPr algn="l"/>
            <a:r>
              <a:rPr lang="pl-PL" sz="1600" b="1" i="0" u="none" strike="noStrike" dirty="0">
                <a:solidFill>
                  <a:srgbClr val="001C54"/>
                </a:solidFill>
                <a:effectLst/>
                <a:latin typeface="Exo"/>
              </a:rPr>
              <a:t>Dane klasy odznaki</a:t>
            </a:r>
          </a:p>
          <a:p>
            <a:pPr algn="l"/>
            <a:r>
              <a:rPr lang="pl-PL" sz="1600" b="1" i="0" u="none" strike="noStrike" dirty="0">
                <a:solidFill>
                  <a:srgbClr val="001C54"/>
                </a:solidFill>
                <a:effectLst/>
                <a:latin typeface="Exo"/>
              </a:rPr>
              <a:t>Pierwsza pomoc ( Moc Ratowania, </a:t>
            </a:r>
            <a:r>
              <a:rPr lang="pl-PL" sz="1600" b="1" i="0" u="none" strike="noStrike" dirty="0" err="1">
                <a:solidFill>
                  <a:srgbClr val="001C54"/>
                </a:solidFill>
                <a:effectLst/>
                <a:latin typeface="Exo"/>
              </a:rPr>
              <a:t>Lifesaver</a:t>
            </a:r>
            <a:r>
              <a:rPr lang="pl-PL" sz="1600" b="1" i="0" u="none" strike="noStrike" dirty="0">
                <a:solidFill>
                  <a:srgbClr val="001C54"/>
                </a:solidFill>
                <a:effectLst/>
                <a:latin typeface="Exo"/>
              </a:rPr>
              <a:t> Basic Level, )</a:t>
            </a:r>
          </a:p>
          <a:p>
            <a:pPr algn="just"/>
            <a:r>
              <a:rPr lang="pl-PL" sz="1600" b="0" i="0" u="none" strike="noStrike" dirty="0">
                <a:solidFill>
                  <a:srgbClr val="001C54"/>
                </a:solidFill>
                <a:effectLst/>
                <a:latin typeface="PT Sans" panose="020B0503020203020204" pitchFamily="34" charset="0"/>
              </a:rPr>
              <a:t>Posiadacz odznaki wziął udział w kursie pn. „Pierwsza pomoc” zorganizowanym przez Uniwersytet Medyczny we Wrocławiu. </a:t>
            </a:r>
          </a:p>
          <a:p>
            <a:pPr algn="just"/>
            <a:r>
              <a:rPr lang="pl-PL" sz="1600" b="0" i="0" u="none" strike="noStrike" dirty="0">
                <a:solidFill>
                  <a:srgbClr val="001C54"/>
                </a:solidFill>
                <a:effectLst/>
                <a:latin typeface="PT Sans" panose="020B0503020203020204" pitchFamily="34" charset="0"/>
              </a:rPr>
              <a:t>W trakcie kursu posiadacz odznaki nabył wiedzę teoretyczną i praktyczną dot. udzielania pierwszej pomocy. </a:t>
            </a:r>
          </a:p>
          <a:p>
            <a:pPr algn="just"/>
            <a:r>
              <a:rPr lang="pl-PL" sz="1600" b="0" i="0" u="none" strike="noStrike" dirty="0">
                <a:solidFill>
                  <a:srgbClr val="001C54"/>
                </a:solidFill>
                <a:effectLst/>
                <a:latin typeface="PT Sans" panose="020B0503020203020204" pitchFamily="34" charset="0"/>
              </a:rPr>
              <a:t>Kurs podzielony jest na trzy części. Pierwszy moduł poświęcony jest podstawowym zabiegom ratującym życie, BLS – rozpoznanie poszkodowanego w stanie zagrożenia życia, zastępcza wentylacja (użycie maski twarzowej, chusty twarzowej), uciskanie klatki piersiowej, pozycja boczna bezpieczna., Drugi moduł dot. obsługi automatycznego defibrylatora zewnętrznego wraz z elementami BLS. Prezentowane treści w części pierwszej i drugiej zgodne są z aktualnymi wytycznymi ERC 2021. Dodatkowo, w ramach trzeciego modułu instruktorzy poruszają zagadnienia związane z pierwszą pomocą w aspekcie zdarzeń możliwych do wystąpienia na terenie siedziby firmy. Uczestnik kursu podlegał ocenie ciągłej przez wykwalifikowanych instruktorów.</a:t>
            </a:r>
          </a:p>
          <a:p>
            <a:endParaRPr lang="pl-PL" dirty="0"/>
          </a:p>
        </p:txBody>
      </p:sp>
    </p:spTree>
    <p:extLst>
      <p:ext uri="{BB962C8B-B14F-4D97-AF65-F5344CB8AC3E}">
        <p14:creationId xmlns:p14="http://schemas.microsoft.com/office/powerpoint/2010/main" val="367950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pl-PL" b="1" i="0" u="none" strike="noStrike" dirty="0">
                <a:solidFill>
                  <a:srgbClr val="001C54"/>
                </a:solidFill>
                <a:effectLst/>
                <a:latin typeface="Exo"/>
              </a:rPr>
              <a:t>Pierwsza pomoc</a:t>
            </a:r>
            <a:br>
              <a:rPr lang="pl-PL" b="1" i="0" u="none" strike="noStrike" dirty="0">
                <a:solidFill>
                  <a:srgbClr val="001C54"/>
                </a:solidFill>
                <a:effectLst/>
                <a:latin typeface="Exo"/>
              </a:rPr>
            </a:br>
            <a:r>
              <a:rPr lang="pl-PL" b="1" i="0" u="none" strike="noStrike" dirty="0">
                <a:solidFill>
                  <a:srgbClr val="001C54"/>
                </a:solidFill>
                <a:effectLst/>
                <a:latin typeface="Exo"/>
              </a:rPr>
              <a:t> (Moc Ratowania, </a:t>
            </a:r>
            <a:r>
              <a:rPr lang="pl-PL" b="1" i="0" u="none" strike="noStrike" dirty="0" err="1">
                <a:solidFill>
                  <a:srgbClr val="001C54"/>
                </a:solidFill>
                <a:effectLst/>
                <a:latin typeface="Exo"/>
              </a:rPr>
              <a:t>Lifesaver</a:t>
            </a:r>
            <a:r>
              <a:rPr lang="pl-PL" b="1" i="0" u="none" strike="noStrike" dirty="0">
                <a:solidFill>
                  <a:srgbClr val="001C54"/>
                </a:solidFill>
                <a:effectLst/>
                <a:latin typeface="Exo"/>
              </a:rPr>
              <a:t> Basic Level)</a:t>
            </a:r>
            <a:endParaRPr lang="pl-PL" dirty="0"/>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pic>
        <p:nvPicPr>
          <p:cNvPr id="8" name="Obraz 7" descr="Obraz zawierający tekst, logo, Czcionka, symbol&#10;&#10;Opis wygenerowany automatycznie">
            <a:extLst>
              <a:ext uri="{FF2B5EF4-FFF2-40B4-BE49-F238E27FC236}">
                <a16:creationId xmlns:a16="http://schemas.microsoft.com/office/drawing/2014/main" id="{A11FF4AA-9A53-A6FD-3C9F-67CF22C56B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215" y="1908035"/>
            <a:ext cx="3810000" cy="3810000"/>
          </a:xfrm>
          <a:prstGeom prst="rect">
            <a:avLst/>
          </a:prstGeom>
        </p:spPr>
      </p:pic>
      <p:sp>
        <p:nvSpPr>
          <p:cNvPr id="9" name="pole tekstowe 8">
            <a:extLst>
              <a:ext uri="{FF2B5EF4-FFF2-40B4-BE49-F238E27FC236}">
                <a16:creationId xmlns:a16="http://schemas.microsoft.com/office/drawing/2014/main" id="{E66DBA0A-E488-3FE8-3D6B-4C4F9A1678E4}"/>
              </a:ext>
            </a:extLst>
          </p:cNvPr>
          <p:cNvSpPr txBox="1"/>
          <p:nvPr/>
        </p:nvSpPr>
        <p:spPr>
          <a:xfrm>
            <a:off x="4103215" y="1690688"/>
            <a:ext cx="7032811" cy="3600986"/>
          </a:xfrm>
          <a:prstGeom prst="rect">
            <a:avLst/>
          </a:prstGeom>
          <a:noFill/>
        </p:spPr>
        <p:txBody>
          <a:bodyPr wrap="square" rtlCol="0">
            <a:spAutoFit/>
          </a:bodyPr>
          <a:lstStyle/>
          <a:p>
            <a:pPr algn="l"/>
            <a:r>
              <a:rPr lang="pl-PL" sz="1600" b="1" i="0" u="none" strike="noStrike" dirty="0">
                <a:solidFill>
                  <a:srgbClr val="001C54"/>
                </a:solidFill>
                <a:effectLst/>
                <a:latin typeface="PT Sans" panose="020B0503020203020204" pitchFamily="34" charset="0"/>
              </a:rPr>
              <a:t>Kryteria</a:t>
            </a:r>
          </a:p>
          <a:p>
            <a:pPr algn="l"/>
            <a:endParaRPr lang="pl-PL" sz="1600" b="0" i="0" u="none" strike="noStrike" dirty="0">
              <a:solidFill>
                <a:srgbClr val="001C54"/>
              </a:solidFill>
              <a:effectLst/>
              <a:latin typeface="PT Sans" panose="020B0503020203020204" pitchFamily="34" charset="0"/>
            </a:endParaRPr>
          </a:p>
          <a:p>
            <a:pPr algn="just"/>
            <a:r>
              <a:rPr lang="pl-PL" sz="1400" b="0" i="0" u="none" strike="noStrike" dirty="0">
                <a:solidFill>
                  <a:srgbClr val="001C54"/>
                </a:solidFill>
                <a:effectLst/>
                <a:latin typeface="PT Sans" panose="020B0503020203020204" pitchFamily="34" charset="0"/>
              </a:rPr>
              <a:t>1. udział w kursie pn. "Pierwsza pomoc" w wymiarze minimum 4 godzin dydaktycznych,</a:t>
            </a:r>
          </a:p>
          <a:p>
            <a:pPr algn="just"/>
            <a:r>
              <a:rPr lang="pl-PL" sz="1400" b="0" i="0" u="none" strike="noStrike" dirty="0">
                <a:solidFill>
                  <a:srgbClr val="001C54"/>
                </a:solidFill>
                <a:effectLst/>
                <a:latin typeface="PT Sans" panose="020B0503020203020204" pitchFamily="34" charset="0"/>
              </a:rPr>
              <a:t>2.uczestnik kursu potrafi prawidłowo powiadomić Zespół Ratownictwa Medycznego,</a:t>
            </a:r>
          </a:p>
          <a:p>
            <a:pPr algn="just"/>
            <a:r>
              <a:rPr lang="pl-PL" sz="1400" b="0" i="0" u="none" strike="noStrike" dirty="0">
                <a:solidFill>
                  <a:srgbClr val="001C54"/>
                </a:solidFill>
                <a:effectLst/>
                <a:latin typeface="PT Sans" panose="020B0503020203020204" pitchFamily="34" charset="0"/>
              </a:rPr>
              <a:t>3. uczestnik kursu potrafi prawidłowo sprawdzić podstawowe funkcje życiowe,</a:t>
            </a:r>
          </a:p>
          <a:p>
            <a:pPr algn="just"/>
            <a:r>
              <a:rPr lang="pl-PL" sz="1400" b="0" i="0" u="none" strike="noStrike" dirty="0">
                <a:solidFill>
                  <a:srgbClr val="001C54"/>
                </a:solidFill>
                <a:effectLst/>
                <a:latin typeface="PT Sans" panose="020B0503020203020204" pitchFamily="34" charset="0"/>
              </a:rPr>
              <a:t>4. uczestnik kursu potrafi prawidłowo ułożyć poszkodowanego w pozycji bezpiecznej,</a:t>
            </a:r>
          </a:p>
          <a:p>
            <a:pPr algn="just"/>
            <a:r>
              <a:rPr lang="pl-PL" sz="1400" b="0" i="0" u="none" strike="noStrike" dirty="0">
                <a:solidFill>
                  <a:srgbClr val="001C54"/>
                </a:solidFill>
                <a:effectLst/>
                <a:latin typeface="PT Sans" panose="020B0503020203020204" pitchFamily="34" charset="0"/>
              </a:rPr>
              <a:t>5.uczestnik kursu potrafi określić kiedy rozpocząć sztuczną wentylację,</a:t>
            </a:r>
          </a:p>
          <a:p>
            <a:pPr algn="just"/>
            <a:r>
              <a:rPr lang="pl-PL" sz="1400" b="0" i="0" u="none" strike="noStrike" dirty="0">
                <a:solidFill>
                  <a:srgbClr val="001C54"/>
                </a:solidFill>
                <a:effectLst/>
                <a:latin typeface="PT Sans" panose="020B0503020203020204" pitchFamily="34" charset="0"/>
              </a:rPr>
              <a:t>6. uczestnik kursu potrafi prawidłowo prowadzić resuscytacje krążeniowo-oddechową (BLS),</a:t>
            </a:r>
          </a:p>
          <a:p>
            <a:pPr algn="just"/>
            <a:r>
              <a:rPr lang="pl-PL" sz="1400" b="0" i="0" u="none" strike="noStrike" dirty="0">
                <a:solidFill>
                  <a:srgbClr val="001C54"/>
                </a:solidFill>
                <a:effectLst/>
                <a:latin typeface="PT Sans" panose="020B0503020203020204" pitchFamily="34" charset="0"/>
              </a:rPr>
              <a:t>7.uczestnik kursu potrafi zastosować strategię bezpiecznego i skutecznego użycia AED,</a:t>
            </a:r>
          </a:p>
          <a:p>
            <a:pPr algn="just"/>
            <a:r>
              <a:rPr lang="pl-PL" sz="1400" b="0" i="0" u="none" strike="noStrike" dirty="0">
                <a:solidFill>
                  <a:srgbClr val="001C54"/>
                </a:solidFill>
                <a:effectLst/>
                <a:latin typeface="PT Sans" panose="020B0503020203020204" pitchFamily="34" charset="0"/>
              </a:rPr>
              <a:t>8. uczestnik kursu potrafi zastosować strategię postępowania w zadławieniu,</a:t>
            </a:r>
          </a:p>
          <a:p>
            <a:pPr algn="just"/>
            <a:r>
              <a:rPr lang="pl-PL" sz="1400" b="0" i="0" u="none" strike="noStrike" dirty="0">
                <a:solidFill>
                  <a:srgbClr val="001C54"/>
                </a:solidFill>
                <a:effectLst/>
                <a:latin typeface="PT Sans" panose="020B0503020203020204" pitchFamily="34" charset="0"/>
              </a:rPr>
              <a:t>9.uczestnik kursu potrafi zastosować strategię udzielania pomocy w przypadku zranień,</a:t>
            </a:r>
          </a:p>
          <a:p>
            <a:pPr algn="just"/>
            <a:r>
              <a:rPr lang="pl-PL" sz="1400" b="0" i="0" u="none" strike="noStrike" dirty="0">
                <a:solidFill>
                  <a:srgbClr val="001C54"/>
                </a:solidFill>
                <a:effectLst/>
                <a:latin typeface="PT Sans" panose="020B0503020203020204" pitchFamily="34" charset="0"/>
              </a:rPr>
              <a:t>10. uczestnik kursu potrafi zastosować strategię udzielania pomocy w stanach nieurazowych zagrażających życiu,</a:t>
            </a:r>
          </a:p>
          <a:p>
            <a:pPr algn="just"/>
            <a:r>
              <a:rPr lang="pl-PL" sz="1400" b="0" i="0" u="none" strike="noStrike" dirty="0">
                <a:solidFill>
                  <a:srgbClr val="001C54"/>
                </a:solidFill>
                <a:effectLst/>
                <a:latin typeface="PT Sans" panose="020B0503020203020204" pitchFamily="34" charset="0"/>
              </a:rPr>
              <a:t>11. uczestnik kursu potrafi zastosować strategię udzielania pierwszej pomocy na terenie zakładu pracy.</a:t>
            </a:r>
          </a:p>
        </p:txBody>
      </p:sp>
    </p:spTree>
    <p:extLst>
      <p:ext uri="{BB962C8B-B14F-4D97-AF65-F5344CB8AC3E}">
        <p14:creationId xmlns:p14="http://schemas.microsoft.com/office/powerpoint/2010/main" val="1624286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p:txBody>
          <a:bodyPr/>
          <a:lstStyle/>
          <a:p>
            <a:pPr algn="ctr"/>
            <a:r>
              <a:rPr lang="pl-PL" b="1" i="0" u="none" strike="noStrike" dirty="0">
                <a:solidFill>
                  <a:srgbClr val="001C54"/>
                </a:solidFill>
                <a:effectLst/>
                <a:latin typeface="Exo"/>
              </a:rPr>
              <a:t>Przykładowe propozycje kursów do mikropoświadczeń</a:t>
            </a:r>
            <a:endParaRPr lang="pl-PL" dirty="0"/>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
        <p:nvSpPr>
          <p:cNvPr id="3" name="pole tekstowe 2">
            <a:extLst>
              <a:ext uri="{FF2B5EF4-FFF2-40B4-BE49-F238E27FC236}">
                <a16:creationId xmlns:a16="http://schemas.microsoft.com/office/drawing/2014/main" id="{09411DC1-B349-D0C7-AB90-9E41E454D7D0}"/>
              </a:ext>
            </a:extLst>
          </p:cNvPr>
          <p:cNvSpPr txBox="1"/>
          <p:nvPr/>
        </p:nvSpPr>
        <p:spPr>
          <a:xfrm>
            <a:off x="1055974" y="1998465"/>
            <a:ext cx="2549993" cy="1200329"/>
          </a:xfrm>
          <a:prstGeom prst="rect">
            <a:avLst/>
          </a:prstGeom>
          <a:noFill/>
        </p:spPr>
        <p:txBody>
          <a:bodyPr wrap="none" rtlCol="0">
            <a:spAutoFit/>
          </a:bodyPr>
          <a:lstStyle/>
          <a:p>
            <a:r>
              <a:rPr lang="pl-PL" dirty="0"/>
              <a:t>Stopnie : </a:t>
            </a:r>
          </a:p>
          <a:p>
            <a:r>
              <a:rPr lang="pl-PL" dirty="0"/>
              <a:t>1. podstawy teoretyczne</a:t>
            </a:r>
          </a:p>
          <a:p>
            <a:r>
              <a:rPr lang="pl-PL" dirty="0"/>
              <a:t>2. obsługa pod nadzorem</a:t>
            </a:r>
          </a:p>
          <a:p>
            <a:r>
              <a:rPr lang="pl-PL" dirty="0"/>
              <a:t>3. obsługa samodzielna</a:t>
            </a:r>
          </a:p>
        </p:txBody>
      </p:sp>
      <p:sp>
        <p:nvSpPr>
          <p:cNvPr id="5" name="pole tekstowe 4">
            <a:extLst>
              <a:ext uri="{FF2B5EF4-FFF2-40B4-BE49-F238E27FC236}">
                <a16:creationId xmlns:a16="http://schemas.microsoft.com/office/drawing/2014/main" id="{2EBE2386-6A82-FC4B-8698-F8D2D4A77744}"/>
              </a:ext>
            </a:extLst>
          </p:cNvPr>
          <p:cNvSpPr txBox="1"/>
          <p:nvPr/>
        </p:nvSpPr>
        <p:spPr>
          <a:xfrm>
            <a:off x="4787152" y="1966424"/>
            <a:ext cx="6089809" cy="2031325"/>
          </a:xfrm>
          <a:prstGeom prst="rect">
            <a:avLst/>
          </a:prstGeom>
          <a:noFill/>
        </p:spPr>
        <p:txBody>
          <a:bodyPr wrap="none" rtlCol="0">
            <a:spAutoFit/>
          </a:bodyPr>
          <a:lstStyle/>
          <a:p>
            <a:r>
              <a:rPr lang="pl-PL" dirty="0"/>
              <a:t>1.Kurs ECMO</a:t>
            </a:r>
          </a:p>
          <a:p>
            <a:r>
              <a:rPr lang="pl-PL" dirty="0"/>
              <a:t>2.Kurs inwazyjnej wentylacji mechanicznej pacjenta</a:t>
            </a:r>
          </a:p>
          <a:p>
            <a:r>
              <a:rPr lang="pl-PL" dirty="0"/>
              <a:t>3. Kurs Badanie </a:t>
            </a:r>
            <a:r>
              <a:rPr lang="pl-PL" dirty="0" err="1"/>
              <a:t>laryngoskopowe</a:t>
            </a:r>
            <a:endParaRPr lang="pl-PL" dirty="0"/>
          </a:p>
          <a:p>
            <a:r>
              <a:rPr lang="pl-PL" dirty="0"/>
              <a:t>4. Kurs USG </a:t>
            </a:r>
          </a:p>
          <a:p>
            <a:r>
              <a:rPr lang="pl-PL" dirty="0"/>
              <a:t>5. USG FAST</a:t>
            </a:r>
          </a:p>
          <a:p>
            <a:r>
              <a:rPr lang="pl-PL" dirty="0"/>
              <a:t>6.Kurs ECHO serca</a:t>
            </a:r>
          </a:p>
          <a:p>
            <a:r>
              <a:rPr lang="pl-PL" dirty="0"/>
              <a:t>7. Kurs szycia : szwy skórne, szycie powięzi, szwy w obrębie jelit</a:t>
            </a:r>
          </a:p>
        </p:txBody>
      </p:sp>
      <p:sp>
        <p:nvSpPr>
          <p:cNvPr id="6" name="pole tekstowe 5">
            <a:extLst>
              <a:ext uri="{FF2B5EF4-FFF2-40B4-BE49-F238E27FC236}">
                <a16:creationId xmlns:a16="http://schemas.microsoft.com/office/drawing/2014/main" id="{33A53EF6-6040-96FE-675C-1E3D8793E0B8}"/>
              </a:ext>
            </a:extLst>
          </p:cNvPr>
          <p:cNvSpPr txBox="1"/>
          <p:nvPr/>
        </p:nvSpPr>
        <p:spPr>
          <a:xfrm>
            <a:off x="1060513" y="3659207"/>
            <a:ext cx="3259739" cy="2862322"/>
          </a:xfrm>
          <a:prstGeom prst="rect">
            <a:avLst/>
          </a:prstGeom>
          <a:noFill/>
        </p:spPr>
        <p:txBody>
          <a:bodyPr wrap="none" rtlCol="0">
            <a:spAutoFit/>
          </a:bodyPr>
          <a:lstStyle/>
          <a:p>
            <a:r>
              <a:rPr lang="pl-PL" dirty="0"/>
              <a:t>1. Odznaki konferencyjne</a:t>
            </a:r>
          </a:p>
          <a:p>
            <a:r>
              <a:rPr lang="pl-PL" dirty="0"/>
              <a:t>2. Odznaki działalności naukowej</a:t>
            </a:r>
          </a:p>
          <a:p>
            <a:r>
              <a:rPr lang="pl-PL" dirty="0"/>
              <a:t>3. Odznaki języka medycznego:</a:t>
            </a:r>
          </a:p>
          <a:p>
            <a:r>
              <a:rPr lang="pl-PL" dirty="0"/>
              <a:t>	a) język migowy</a:t>
            </a:r>
          </a:p>
          <a:p>
            <a:r>
              <a:rPr lang="pl-PL" dirty="0"/>
              <a:t>	b) język niemiecki</a:t>
            </a:r>
          </a:p>
          <a:p>
            <a:r>
              <a:rPr lang="pl-PL" dirty="0"/>
              <a:t>	c) Język angielski</a:t>
            </a:r>
          </a:p>
          <a:p>
            <a:r>
              <a:rPr lang="pl-PL" dirty="0"/>
              <a:t>	d) Język szwedzki</a:t>
            </a:r>
          </a:p>
          <a:p>
            <a:endParaRPr lang="pl-PL" dirty="0"/>
          </a:p>
          <a:p>
            <a:endParaRPr lang="pl-PL" dirty="0"/>
          </a:p>
          <a:p>
            <a:endParaRPr lang="pl-PL" dirty="0"/>
          </a:p>
        </p:txBody>
      </p:sp>
    </p:spTree>
    <p:extLst>
      <p:ext uri="{BB962C8B-B14F-4D97-AF65-F5344CB8AC3E}">
        <p14:creationId xmlns:p14="http://schemas.microsoft.com/office/powerpoint/2010/main" val="2288058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E4C7F4-E5B2-2C0C-6845-E1AD8616A47F}"/>
              </a:ext>
            </a:extLst>
          </p:cNvPr>
          <p:cNvSpPr>
            <a:spLocks noGrp="1"/>
          </p:cNvSpPr>
          <p:nvPr>
            <p:ph type="title"/>
          </p:nvPr>
        </p:nvSpPr>
        <p:spPr>
          <a:xfrm>
            <a:off x="838200" y="230655"/>
            <a:ext cx="10515600" cy="1325563"/>
          </a:xfrm>
        </p:spPr>
        <p:txBody>
          <a:bodyPr/>
          <a:lstStyle/>
          <a:p>
            <a:pPr algn="ctr"/>
            <a:r>
              <a:rPr lang="pl-PL" b="1" i="0" u="none" strike="noStrike" dirty="0">
                <a:solidFill>
                  <a:srgbClr val="001C54"/>
                </a:solidFill>
                <a:effectLst/>
                <a:latin typeface="Exo"/>
              </a:rPr>
              <a:t>Europejskie zasady opracowania i wydawania mikropoświadczeń</a:t>
            </a:r>
            <a:endParaRPr lang="pl-PL" dirty="0"/>
          </a:p>
        </p:txBody>
      </p:sp>
      <p:pic>
        <p:nvPicPr>
          <p:cNvPr id="4" name="Obraz 3">
            <a:extLst>
              <a:ext uri="{FF2B5EF4-FFF2-40B4-BE49-F238E27FC236}">
                <a16:creationId xmlns:a16="http://schemas.microsoft.com/office/drawing/2014/main" id="{FED5C3E0-8C90-9BA5-C516-9AE6B44AA0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5375" y="5499749"/>
            <a:ext cx="3183410" cy="861643"/>
          </a:xfrm>
          <a:prstGeom prst="rect">
            <a:avLst/>
          </a:prstGeom>
        </p:spPr>
      </p:pic>
      <p:sp>
        <p:nvSpPr>
          <p:cNvPr id="3" name="pole tekstowe 2">
            <a:extLst>
              <a:ext uri="{FF2B5EF4-FFF2-40B4-BE49-F238E27FC236}">
                <a16:creationId xmlns:a16="http://schemas.microsoft.com/office/drawing/2014/main" id="{09411DC1-B349-D0C7-AB90-9E41E454D7D0}"/>
              </a:ext>
            </a:extLst>
          </p:cNvPr>
          <p:cNvSpPr txBox="1"/>
          <p:nvPr/>
        </p:nvSpPr>
        <p:spPr>
          <a:xfrm>
            <a:off x="947087" y="1556218"/>
            <a:ext cx="10297826" cy="4524315"/>
          </a:xfrm>
          <a:prstGeom prst="rect">
            <a:avLst/>
          </a:prstGeom>
          <a:noFill/>
        </p:spPr>
        <p:txBody>
          <a:bodyPr wrap="square" rtlCol="0">
            <a:spAutoFit/>
          </a:bodyPr>
          <a:lstStyle/>
          <a:p>
            <a:pPr algn="just"/>
            <a:r>
              <a:rPr lang="pl-PL" b="1" dirty="0"/>
              <a:t>JAKOŚĆ </a:t>
            </a:r>
            <a:r>
              <a:rPr lang="pl-PL" dirty="0"/>
              <a:t>– oparta na skuteczności wewnętrznych procedur zapewnienia jakości Organizatora kursów. </a:t>
            </a:r>
          </a:p>
          <a:p>
            <a:pPr algn="just"/>
            <a:endParaRPr lang="pl-PL" dirty="0"/>
          </a:p>
          <a:p>
            <a:pPr algn="just"/>
            <a:r>
              <a:rPr lang="pl-PL" b="1" dirty="0"/>
              <a:t>PRZEJRZYSTOŚĆ</a:t>
            </a:r>
            <a:r>
              <a:rPr lang="pl-PL" dirty="0"/>
              <a:t> – mikropoświadczenia zawierają jasne informacje na temat efektów uczenia się, nakładu pracy, treści, poziomu i oferty edukacyjnej.  </a:t>
            </a:r>
          </a:p>
          <a:p>
            <a:pPr algn="just"/>
            <a:endParaRPr lang="pl-PL" dirty="0"/>
          </a:p>
          <a:p>
            <a:pPr algn="just"/>
            <a:r>
              <a:rPr lang="pl-PL" b="1" dirty="0"/>
              <a:t>ADEKWATNOŚĆ</a:t>
            </a:r>
            <a:r>
              <a:rPr lang="pl-PL" dirty="0"/>
              <a:t> – adekwatne do rynku pracy i potrzeb edukacyjnych.</a:t>
            </a:r>
          </a:p>
          <a:p>
            <a:pPr algn="just"/>
            <a:endParaRPr lang="pl-PL" dirty="0"/>
          </a:p>
          <a:p>
            <a:pPr algn="just"/>
            <a:r>
              <a:rPr lang="pl-PL" b="1" dirty="0"/>
              <a:t>OCENA</a:t>
            </a:r>
            <a:r>
              <a:rPr lang="pl-PL" dirty="0"/>
              <a:t> -  na podstawie przejrzystych kryteriów.</a:t>
            </a:r>
          </a:p>
          <a:p>
            <a:pPr algn="just"/>
            <a:endParaRPr lang="pl-PL" dirty="0"/>
          </a:p>
          <a:p>
            <a:pPr algn="just"/>
            <a:r>
              <a:rPr lang="pl-PL" b="1" dirty="0"/>
              <a:t>ŚCIEŻKI UCZENIA </a:t>
            </a:r>
            <a:r>
              <a:rPr lang="pl-PL" dirty="0"/>
              <a:t>– mikropoświadczenia są opracowane  i wydawane  w celu wspierania elastyczności ścieżek uczenia się, w tym możliwości walidacji, uznawania i ” komunikowania” mikropoświadczeń z różnych systemów.</a:t>
            </a:r>
          </a:p>
          <a:p>
            <a:pPr algn="just"/>
            <a:endParaRPr lang="pl-PL" dirty="0"/>
          </a:p>
          <a:p>
            <a:pPr algn="just"/>
            <a:r>
              <a:rPr lang="pl-PL" b="1" dirty="0"/>
              <a:t>UZNAWANIE</a:t>
            </a:r>
            <a:r>
              <a:rPr lang="pl-PL" dirty="0"/>
              <a:t> – uznawane na podstawie  standardowych procedur uznawania stosowanych przy uznawaniu kwalifikacji zagranicznych i okresów nauki za granicą lub zgodnie ze standardowymi europejskimi elementami opisu i zasadami opracowywania i wydawania </a:t>
            </a:r>
            <a:r>
              <a:rPr lang="pl-PL" dirty="0" err="1"/>
              <a:t>mikropoświadczeń</a:t>
            </a:r>
            <a:r>
              <a:rPr lang="pl-PL" dirty="0"/>
              <a:t>.</a:t>
            </a:r>
          </a:p>
        </p:txBody>
      </p:sp>
      <p:sp>
        <p:nvSpPr>
          <p:cNvPr id="6" name="pole tekstowe 5">
            <a:extLst>
              <a:ext uri="{FF2B5EF4-FFF2-40B4-BE49-F238E27FC236}">
                <a16:creationId xmlns:a16="http://schemas.microsoft.com/office/drawing/2014/main" id="{33A53EF6-6040-96FE-675C-1E3D8793E0B8}"/>
              </a:ext>
            </a:extLst>
          </p:cNvPr>
          <p:cNvSpPr txBox="1"/>
          <p:nvPr/>
        </p:nvSpPr>
        <p:spPr>
          <a:xfrm>
            <a:off x="1060513" y="3659207"/>
            <a:ext cx="184731" cy="923330"/>
          </a:xfrm>
          <a:prstGeom prst="rect">
            <a:avLst/>
          </a:prstGeom>
          <a:noFill/>
        </p:spPr>
        <p:txBody>
          <a:bodyPr wrap="none" rtlCol="0">
            <a:spAutoFit/>
          </a:bodyPr>
          <a:lstStyle/>
          <a:p>
            <a:endParaRPr lang="pl-PL" dirty="0"/>
          </a:p>
          <a:p>
            <a:endParaRPr lang="pl-PL" dirty="0"/>
          </a:p>
          <a:p>
            <a:endParaRPr lang="pl-PL" dirty="0"/>
          </a:p>
        </p:txBody>
      </p:sp>
    </p:spTree>
    <p:extLst>
      <p:ext uri="{BB962C8B-B14F-4D97-AF65-F5344CB8AC3E}">
        <p14:creationId xmlns:p14="http://schemas.microsoft.com/office/powerpoint/2010/main" val="149733518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1051</Words>
  <Application>Microsoft Office PowerPoint</Application>
  <PresentationFormat>Panoramiczny</PresentationFormat>
  <Paragraphs>95</Paragraphs>
  <Slides>11</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11</vt:i4>
      </vt:variant>
    </vt:vector>
  </HeadingPairs>
  <TitlesOfParts>
    <vt:vector size="19" baseType="lpstr">
      <vt:lpstr>Arial</vt:lpstr>
      <vt:lpstr>Calibri</vt:lpstr>
      <vt:lpstr>Calibri Light</vt:lpstr>
      <vt:lpstr>Exo</vt:lpstr>
      <vt:lpstr>Myriad Pro Black</vt:lpstr>
      <vt:lpstr>plantin</vt:lpstr>
      <vt:lpstr>PT Sans</vt:lpstr>
      <vt:lpstr>Motyw pakietu Office</vt:lpstr>
      <vt:lpstr>Prezentacja programu PowerPoint</vt:lpstr>
      <vt:lpstr>Nowe rozwiązania w edukacji</vt:lpstr>
      <vt:lpstr>Dlaczego warto gromadzić mikropoświadczenia?</vt:lpstr>
      <vt:lpstr>Open Badges</vt:lpstr>
      <vt:lpstr>   Open Badges</vt:lpstr>
      <vt:lpstr>Pierwsza pomoc  (Moc Ratowania, Lifesaver Basic Level)</vt:lpstr>
      <vt:lpstr>Pierwsza pomoc  (Moc Ratowania, Lifesaver Basic Level)</vt:lpstr>
      <vt:lpstr>Przykładowe propozycje kursów do mikropoświadczeń</vt:lpstr>
      <vt:lpstr>Europejskie zasady opracowania i wydawania mikropoświadczeń</vt:lpstr>
      <vt:lpstr>Europejskie zasady opracowania i wydawania mikropoświadczeń</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Power Biuro</dc:creator>
  <cp:lastModifiedBy>Agnieszka Wasilewska</cp:lastModifiedBy>
  <cp:revision>15</cp:revision>
  <cp:lastPrinted>2023-10-23T11:34:32Z</cp:lastPrinted>
  <dcterms:created xsi:type="dcterms:W3CDTF">2023-10-20T08:06:04Z</dcterms:created>
  <dcterms:modified xsi:type="dcterms:W3CDTF">2024-04-24T08:08:26Z</dcterms:modified>
</cp:coreProperties>
</file>